
<file path=[Content_Types].xml><?xml version="1.0" encoding="utf-8"?>
<Types xmlns="http://schemas.openxmlformats.org/package/2006/content-types">
  <Default ContentType="application/vnd.openxmlformats-officedocument.oleObject" Extension="bin"/>
  <Default ContentType="application/x-fontdata" Extension="fntdata"/>
  <Default ContentType="image/gif" Extension="gif"/>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notesSlide+xml" PartName="/ppt/notesSlides/notesSlide8.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39"/>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Lst>
  <p:sldSz cx="18288000" cy="10287000"/>
  <p:notesSz cx="6858000" cy="9144000"/>
  <p:embeddedFontLst>
    <p:embeddedFont>
      <p:font typeface="Noto Serif Display" charset="1" panose="02020502080505020204"/>
      <p:regular r:id="rId36"/>
    </p:embeddedFont>
    <p:embeddedFont>
      <p:font typeface="DejaVu Serif Bold" charset="1" panose="02060803050605020204"/>
      <p:regular r:id="rId37"/>
    </p:embeddedFont>
    <p:embeddedFont>
      <p:font typeface="Noto Serif Display Bold" charset="1" panose="02020802080505020204"/>
      <p:regular r:id="rId38"/>
    </p:embeddedFont>
    <p:embeddedFont>
      <p:font typeface="TT Lakes Neue Bold" charset="1" panose="02010001040000080307"/>
      <p:regular r:id="rId4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notesMasters/notesMaster1.xml" Type="http://schemas.openxmlformats.org/officeDocument/2006/relationships/notesMaster"/><Relationship Id="rId4" Target="theme/theme1.xml" Type="http://schemas.openxmlformats.org/officeDocument/2006/relationships/theme"/><Relationship Id="rId40" Target="theme/theme2.xml" Type="http://schemas.openxmlformats.org/officeDocument/2006/relationships/theme"/><Relationship Id="rId41" Target="notesSlides/notesSlide1.xml" Type="http://schemas.openxmlformats.org/officeDocument/2006/relationships/notesSlide"/><Relationship Id="rId42" Target="notesSlides/notesSlide2.xml" Type="http://schemas.openxmlformats.org/officeDocument/2006/relationships/notesSlide"/><Relationship Id="rId43" Target="notesSlides/notesSlide3.xml" Type="http://schemas.openxmlformats.org/officeDocument/2006/relationships/notesSlide"/><Relationship Id="rId44" Target="notesSlides/notesSlide4.xml" Type="http://schemas.openxmlformats.org/officeDocument/2006/relationships/notesSlide"/><Relationship Id="rId45" Target="notesSlides/notesSlide5.xml" Type="http://schemas.openxmlformats.org/officeDocument/2006/relationships/notesSlide"/><Relationship Id="rId46" Target="notesSlides/notesSlide6.xml" Type="http://schemas.openxmlformats.org/officeDocument/2006/relationships/notesSlide"/><Relationship Id="rId47" Target="notesSlides/notesSlide7.xml" Type="http://schemas.openxmlformats.org/officeDocument/2006/relationships/notesSlide"/><Relationship Id="rId48" Target="notesSlides/notesSlide8.xml" Type="http://schemas.openxmlformats.org/officeDocument/2006/relationships/notesSlide"/><Relationship Id="rId49" Target="fonts/font49.fntdata" Type="http://schemas.openxmlformats.org/officeDocument/2006/relationships/font"/><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2.xml" Type="http://schemas.openxmlformats.org/officeDocument/2006/relationships/slide"/></Relationships>
</file>

<file path=ppt/notesSlides/_rels/notesSlide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3.xml" Type="http://schemas.openxmlformats.org/officeDocument/2006/relationships/slide"/></Relationships>
</file>

<file path=ppt/notesSlides/_rels/notesSlide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4.xml" Type="http://schemas.openxmlformats.org/officeDocument/2006/relationships/slide"/></Relationships>
</file>

<file path=ppt/notesSlides/_rels/notesSlide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5.xml" Type="http://schemas.openxmlformats.org/officeDocument/2006/relationships/slide"/></Relationships>
</file>

<file path=ppt/notesSlides/_rels/notesSlide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6.xml" Type="http://schemas.openxmlformats.org/officeDocument/2006/relationships/slide"/></Relationships>
</file>

<file path=ppt/notesSlides/_rels/notesSlide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7.xml" Type="http://schemas.openxmlformats.org/officeDocument/2006/relationships/slide"/></Relationships>
</file>

<file path=ppt/notesSlides/_rels/notesSlide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8.xml" Type="http://schemas.openxmlformats.org/officeDocument/2006/relationships/slide"/></Relationships>
</file>

<file path=ppt/notesSlides/_rels/notesSlide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9.xml" Type="http://schemas.openxmlformats.org/officeDocument/2006/relationships/slide"/></Relationships>
</file>

<file path=ppt/notesSlides/notesSlide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3.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4.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5.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6.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7.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8.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gif"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3.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4.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5.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6.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5.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7.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8.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9.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20.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21.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6.png" Type="http://schemas.openxmlformats.org/officeDocument/2006/relationships/image"/><Relationship Id="rId7" Target="../media/image7.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22.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23.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3.png" Type="http://schemas.openxmlformats.org/officeDocument/2006/relationships/image"/><Relationship Id="rId4" Target="../media/image4.svg" Type="http://schemas.openxmlformats.org/officeDocument/2006/relationships/image"/><Relationship Id="rId5" Target="../media/image24.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 Id="rId3" Target="../media/image3.png" Type="http://schemas.openxmlformats.org/officeDocument/2006/relationships/image"/><Relationship Id="rId4" Target="../media/image4.svg" Type="http://schemas.openxmlformats.org/officeDocument/2006/relationships/image"/><Relationship Id="rId5" Target="../media/image25.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xml" Type="http://schemas.openxmlformats.org/officeDocument/2006/relationships/notesSlide"/><Relationship Id="rId3" Target="../media/image3.png" Type="http://schemas.openxmlformats.org/officeDocument/2006/relationships/image"/><Relationship Id="rId4" Target="../media/image4.svg" Type="http://schemas.openxmlformats.org/officeDocument/2006/relationships/image"/><Relationship Id="rId5" Target="../media/image26.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4.xml" Type="http://schemas.openxmlformats.org/officeDocument/2006/relationships/notesSlide"/><Relationship Id="rId3" Target="../media/image3.png" Type="http://schemas.openxmlformats.org/officeDocument/2006/relationships/image"/><Relationship Id="rId4" Target="../media/image4.svg" Type="http://schemas.openxmlformats.org/officeDocument/2006/relationships/image"/><Relationship Id="rId5" Target="../media/image27.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5.xml" Type="http://schemas.openxmlformats.org/officeDocument/2006/relationships/notesSlide"/><Relationship Id="rId3" Target="../media/image3.png" Type="http://schemas.openxmlformats.org/officeDocument/2006/relationships/image"/><Relationship Id="rId4" Target="../media/image4.svg" Type="http://schemas.openxmlformats.org/officeDocument/2006/relationships/image"/><Relationship Id="rId5" Target="../media/image28.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6.xml" Type="http://schemas.openxmlformats.org/officeDocument/2006/relationships/notesSlide"/><Relationship Id="rId3" Target="../media/image3.png" Type="http://schemas.openxmlformats.org/officeDocument/2006/relationships/image"/><Relationship Id="rId4" Target="../media/image4.svg" Type="http://schemas.openxmlformats.org/officeDocument/2006/relationships/image"/><Relationship Id="rId5" Target="../media/image29.pn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7.xml" Type="http://schemas.openxmlformats.org/officeDocument/2006/relationships/notesSlide"/><Relationship Id="rId3" Target="../media/image3.png" Type="http://schemas.openxmlformats.org/officeDocument/2006/relationships/image"/><Relationship Id="rId4" Target="../media/image4.svg" Type="http://schemas.openxmlformats.org/officeDocument/2006/relationships/image"/><Relationship Id="rId5" Target="../media/image30.pn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8.xml" Type="http://schemas.openxmlformats.org/officeDocument/2006/relationships/notesSlide"/><Relationship Id="rId3" Target="../media/image3.png" Type="http://schemas.openxmlformats.org/officeDocument/2006/relationships/image"/><Relationship Id="rId4" Target="../media/image4.svg" Type="http://schemas.openxmlformats.org/officeDocument/2006/relationships/image"/><Relationship Id="rId5" Target="../media/image31.png" Type="http://schemas.openxmlformats.org/officeDocument/2006/relationships/image"/><Relationship Id="rId6" Target="../embeddings/oleObject1.bin" Type="http://schemas.openxmlformats.org/officeDocument/2006/relationships/oleObject"/></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2.jpeg" Type="http://schemas.openxmlformats.org/officeDocument/2006/relationships/image"/><Relationship Id="rId2" Target="../media/image3.png" Type="http://schemas.openxmlformats.org/officeDocument/2006/relationships/image"/><Relationship Id="rId3" Target="../media/image4.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8.png" Type="http://schemas.openxmlformats.org/officeDocument/2006/relationships/image"/><Relationship Id="rId7" Target="../media/image9.svg" Type="http://schemas.openxmlformats.org/officeDocument/2006/relationships/image"/><Relationship Id="rId8" Target="../media/image10.png" Type="http://schemas.openxmlformats.org/officeDocument/2006/relationships/image"/><Relationship Id="rId9" Target="../media/image11.sv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2.png" Type="http://schemas.openxmlformats.org/officeDocument/2006/relationships/image"/><Relationship Id="rId3" Target="../media/image33.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png" Type="http://schemas.openxmlformats.org/officeDocument/2006/relationships/image"/><Relationship Id="rId7" Target="../media/image2.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131F40">
                <a:alpha val="100000"/>
              </a:srgbClr>
            </a:gs>
            <a:gs pos="100000">
              <a:srgbClr val="3D6D81">
                <a:alpha val="100000"/>
              </a:srgbClr>
            </a:gs>
          </a:gsLst>
          <a:lin ang="5400000"/>
        </a:gradFill>
      </p:bgPr>
    </p:bg>
    <p:spTree>
      <p:nvGrpSpPr>
        <p:cNvPr id="1" name=""/>
        <p:cNvGrpSpPr/>
        <p:nvPr/>
      </p:nvGrpSpPr>
      <p:grpSpPr>
        <a:xfrm>
          <a:off x="0" y="0"/>
          <a:ext cx="0" cy="0"/>
          <a:chOff x="0" y="0"/>
          <a:chExt cx="0" cy="0"/>
        </a:xfrm>
      </p:grpSpPr>
      <p:sp>
        <p:nvSpPr>
          <p:cNvPr name="Freeform 2" id="2"/>
          <p:cNvSpPr/>
          <p:nvPr/>
        </p:nvSpPr>
        <p:spPr>
          <a:xfrm flipH="false" flipV="false" rot="0">
            <a:off x="657568" y="2106638"/>
            <a:ext cx="7284100" cy="7151662"/>
          </a:xfrm>
          <a:custGeom>
            <a:avLst/>
            <a:gdLst/>
            <a:ahLst/>
            <a:cxnLst/>
            <a:rect r="r" b="b" t="t" l="l"/>
            <a:pathLst>
              <a:path h="7151662" w="7284100">
                <a:moveTo>
                  <a:pt x="0" y="0"/>
                </a:moveTo>
                <a:lnTo>
                  <a:pt x="7284100" y="0"/>
                </a:lnTo>
                <a:lnTo>
                  <a:pt x="7284100" y="7151662"/>
                </a:lnTo>
                <a:lnTo>
                  <a:pt x="0" y="7151662"/>
                </a:lnTo>
                <a:lnTo>
                  <a:pt x="0" y="0"/>
                </a:lnTo>
                <a:close/>
              </a:path>
            </a:pathLst>
          </a:custGeom>
          <a:blipFill>
            <a:blip r:embed="rId2">
              <a:alphaModFix amt="31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657568" y="453351"/>
            <a:ext cx="742265" cy="742265"/>
          </a:xfrm>
          <a:custGeom>
            <a:avLst/>
            <a:gdLst/>
            <a:ahLst/>
            <a:cxnLst/>
            <a:rect r="r" b="b" t="t" l="l"/>
            <a:pathLst>
              <a:path h="742265" w="742265">
                <a:moveTo>
                  <a:pt x="0" y="0"/>
                </a:moveTo>
                <a:lnTo>
                  <a:pt x="742264" y="0"/>
                </a:lnTo>
                <a:lnTo>
                  <a:pt x="742264" y="742265"/>
                </a:lnTo>
                <a:lnTo>
                  <a:pt x="0" y="74226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pic>
        <p:nvPicPr>
          <p:cNvPr name="Picture 4" id="4"/>
          <p:cNvPicPr>
            <a:picLocks noChangeAspect="true"/>
          </p:cNvPicPr>
          <p:nvPr/>
        </p:nvPicPr>
        <p:blipFill>
          <a:blip r:embed="rId6"/>
          <a:srcRect l="0" t="0" r="0" b="0"/>
          <a:stretch>
            <a:fillRect/>
          </a:stretch>
        </p:blipFill>
        <p:spPr>
          <a:xfrm flipH="false" flipV="false" rot="0">
            <a:off x="10805425" y="3181519"/>
            <a:ext cx="5614592" cy="5700093"/>
          </a:xfrm>
          <a:prstGeom prst="rect">
            <a:avLst/>
          </a:prstGeom>
        </p:spPr>
      </p:pic>
      <p:sp>
        <p:nvSpPr>
          <p:cNvPr name="TextBox 5" id="5"/>
          <p:cNvSpPr txBox="true"/>
          <p:nvPr/>
        </p:nvSpPr>
        <p:spPr>
          <a:xfrm rot="0">
            <a:off x="8461625" y="358101"/>
            <a:ext cx="9163332" cy="861077"/>
          </a:xfrm>
          <a:prstGeom prst="rect">
            <a:avLst/>
          </a:prstGeom>
        </p:spPr>
        <p:txBody>
          <a:bodyPr anchor="t" rtlCol="false" tIns="0" lIns="0" bIns="0" rIns="0">
            <a:spAutoFit/>
          </a:bodyPr>
          <a:lstStyle/>
          <a:p>
            <a:pPr algn="ctr">
              <a:lnSpc>
                <a:spcPts val="7096"/>
              </a:lnSpc>
              <a:spcBef>
                <a:spcPct val="0"/>
              </a:spcBef>
            </a:pPr>
            <a:r>
              <a:rPr lang="en-US" sz="5068">
                <a:solidFill>
                  <a:srgbClr val="FFFFFF"/>
                </a:solidFill>
                <a:latin typeface="Noto Serif Display"/>
                <a:ea typeface="Noto Serif Display"/>
                <a:cs typeface="Noto Serif Display"/>
                <a:sym typeface="Noto Serif Display"/>
              </a:rPr>
              <a:t>CÔNG NGHỆ PHẦN MỀM</a:t>
            </a:r>
          </a:p>
        </p:txBody>
      </p:sp>
      <p:sp>
        <p:nvSpPr>
          <p:cNvPr name="TextBox 6" id="6"/>
          <p:cNvSpPr txBox="true"/>
          <p:nvPr/>
        </p:nvSpPr>
        <p:spPr>
          <a:xfrm rot="0">
            <a:off x="8270208" y="1635283"/>
            <a:ext cx="8989092" cy="603617"/>
          </a:xfrm>
          <a:prstGeom prst="rect">
            <a:avLst/>
          </a:prstGeom>
        </p:spPr>
        <p:txBody>
          <a:bodyPr anchor="t" rtlCol="false" tIns="0" lIns="0" bIns="0" rIns="0">
            <a:spAutoFit/>
          </a:bodyPr>
          <a:lstStyle/>
          <a:p>
            <a:pPr algn="ctr">
              <a:lnSpc>
                <a:spcPts val="4715"/>
              </a:lnSpc>
            </a:pPr>
            <a:r>
              <a:rPr lang="en-US" sz="3368" b="true">
                <a:solidFill>
                  <a:srgbClr val="FFFFFF"/>
                </a:solidFill>
                <a:latin typeface="DejaVu Serif Bold"/>
                <a:ea typeface="DejaVu Serif Bold"/>
                <a:cs typeface="DejaVu Serif Bold"/>
                <a:sym typeface="DejaVu Serif Bold"/>
              </a:rPr>
              <a:t>Chủ đề: Quy trình quản lý phòng gym</a:t>
            </a:r>
          </a:p>
        </p:txBody>
      </p:sp>
      <p:sp>
        <p:nvSpPr>
          <p:cNvPr name="TextBox 7" id="7"/>
          <p:cNvSpPr txBox="true"/>
          <p:nvPr/>
        </p:nvSpPr>
        <p:spPr>
          <a:xfrm rot="0">
            <a:off x="296603" y="3476374"/>
            <a:ext cx="8379744" cy="3625581"/>
          </a:xfrm>
          <a:prstGeom prst="rect">
            <a:avLst/>
          </a:prstGeom>
        </p:spPr>
        <p:txBody>
          <a:bodyPr anchor="t" rtlCol="false" tIns="0" lIns="0" bIns="0" rIns="0">
            <a:spAutoFit/>
          </a:bodyPr>
          <a:lstStyle/>
          <a:p>
            <a:pPr algn="ctr">
              <a:lnSpc>
                <a:spcPts val="5753"/>
              </a:lnSpc>
            </a:pPr>
            <a:r>
              <a:rPr lang="en-US" sz="4109">
                <a:solidFill>
                  <a:srgbClr val="FFFFFF"/>
                </a:solidFill>
                <a:latin typeface="Noto Serif Display"/>
                <a:ea typeface="Noto Serif Display"/>
                <a:cs typeface="Noto Serif Display"/>
                <a:sym typeface="Noto Serif Display"/>
              </a:rPr>
              <a:t>Nhóm 13:</a:t>
            </a:r>
          </a:p>
          <a:p>
            <a:pPr algn="ctr">
              <a:lnSpc>
                <a:spcPts val="5753"/>
              </a:lnSpc>
            </a:pPr>
            <a:r>
              <a:rPr lang="en-US" sz="4109">
                <a:solidFill>
                  <a:srgbClr val="FFFFFF"/>
                </a:solidFill>
                <a:latin typeface="Noto Serif Display"/>
                <a:ea typeface="Noto Serif Display"/>
                <a:cs typeface="Noto Serif Display"/>
                <a:sym typeface="Noto Serif Display"/>
              </a:rPr>
              <a:t>Phạm Hồng Đức</a:t>
            </a:r>
          </a:p>
          <a:p>
            <a:pPr algn="ctr">
              <a:lnSpc>
                <a:spcPts val="5753"/>
              </a:lnSpc>
            </a:pPr>
            <a:r>
              <a:rPr lang="en-US" sz="4109">
                <a:solidFill>
                  <a:srgbClr val="FFFFFF"/>
                </a:solidFill>
                <a:latin typeface="Noto Serif Display"/>
                <a:ea typeface="Noto Serif Display"/>
                <a:cs typeface="Noto Serif Display"/>
                <a:sym typeface="Noto Serif Display"/>
              </a:rPr>
              <a:t>   Lương Võ Trọng Phát</a:t>
            </a:r>
          </a:p>
          <a:p>
            <a:pPr algn="ctr">
              <a:lnSpc>
                <a:spcPts val="5753"/>
              </a:lnSpc>
            </a:pPr>
            <a:r>
              <a:rPr lang="en-US" sz="4109">
                <a:solidFill>
                  <a:srgbClr val="FFFFFF"/>
                </a:solidFill>
                <a:latin typeface="Noto Serif Display"/>
                <a:ea typeface="Noto Serif Display"/>
                <a:cs typeface="Noto Serif Display"/>
                <a:sym typeface="Noto Serif Display"/>
              </a:rPr>
              <a:t>Nguyễn Trọng Đoàn</a:t>
            </a:r>
          </a:p>
          <a:p>
            <a:pPr algn="ctr">
              <a:lnSpc>
                <a:spcPts val="5753"/>
              </a:lnSpc>
              <a:spcBef>
                <a:spcPct val="0"/>
              </a:spcBef>
            </a:pPr>
            <a:r>
              <a:rPr lang="en-US" sz="4109">
                <a:solidFill>
                  <a:srgbClr val="FFFFFF"/>
                </a:solidFill>
                <a:latin typeface="Noto Serif Display"/>
                <a:ea typeface="Noto Serif Display"/>
                <a:cs typeface="Noto Serif Display"/>
                <a:sym typeface="Noto Serif Display"/>
              </a:rPr>
              <a:t>Trần Quỳnh Giao</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131F40">
                <a:alpha val="100000"/>
              </a:srgbClr>
            </a:gs>
            <a:gs pos="100000">
              <a:srgbClr val="3D6D81">
                <a:alpha val="100000"/>
              </a:srgbClr>
            </a:gs>
          </a:gsLst>
          <a:lin ang="5400000"/>
        </a:gradFill>
      </p:bgPr>
    </p:bg>
    <p:spTree>
      <p:nvGrpSpPr>
        <p:cNvPr id="1" name=""/>
        <p:cNvGrpSpPr/>
        <p:nvPr/>
      </p:nvGrpSpPr>
      <p:grpSpPr>
        <a:xfrm>
          <a:off x="0" y="0"/>
          <a:ext cx="0" cy="0"/>
          <a:chOff x="0" y="0"/>
          <a:chExt cx="0" cy="0"/>
        </a:xfrm>
      </p:grpSpPr>
      <p:sp>
        <p:nvSpPr>
          <p:cNvPr name="Freeform 2" id="2"/>
          <p:cNvSpPr/>
          <p:nvPr/>
        </p:nvSpPr>
        <p:spPr>
          <a:xfrm flipH="false" flipV="false" rot="0">
            <a:off x="705869" y="383037"/>
            <a:ext cx="645663" cy="645663"/>
          </a:xfrm>
          <a:custGeom>
            <a:avLst/>
            <a:gdLst/>
            <a:ahLst/>
            <a:cxnLst/>
            <a:rect r="r" b="b" t="t" l="l"/>
            <a:pathLst>
              <a:path h="645663" w="645663">
                <a:moveTo>
                  <a:pt x="0" y="0"/>
                </a:moveTo>
                <a:lnTo>
                  <a:pt x="645662" y="0"/>
                </a:lnTo>
                <a:lnTo>
                  <a:pt x="645662" y="645663"/>
                </a:lnTo>
                <a:lnTo>
                  <a:pt x="0" y="64566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4108383" y="2970244"/>
            <a:ext cx="10071235" cy="6875017"/>
          </a:xfrm>
          <a:custGeom>
            <a:avLst/>
            <a:gdLst/>
            <a:ahLst/>
            <a:cxnLst/>
            <a:rect r="r" b="b" t="t" l="l"/>
            <a:pathLst>
              <a:path h="6875017" w="10071235">
                <a:moveTo>
                  <a:pt x="0" y="0"/>
                </a:moveTo>
                <a:lnTo>
                  <a:pt x="10071234" y="0"/>
                </a:lnTo>
                <a:lnTo>
                  <a:pt x="10071234" y="6875017"/>
                </a:lnTo>
                <a:lnTo>
                  <a:pt x="0" y="6875017"/>
                </a:lnTo>
                <a:lnTo>
                  <a:pt x="0" y="0"/>
                </a:lnTo>
                <a:close/>
              </a:path>
            </a:pathLst>
          </a:custGeom>
          <a:blipFill>
            <a:blip r:embed="rId4"/>
            <a:stretch>
              <a:fillRect l="0" t="-996" r="0" b="-996"/>
            </a:stretch>
          </a:blipFill>
        </p:spPr>
      </p:sp>
      <p:sp>
        <p:nvSpPr>
          <p:cNvPr name="TextBox 4" id="4"/>
          <p:cNvSpPr txBox="true"/>
          <p:nvPr/>
        </p:nvSpPr>
        <p:spPr>
          <a:xfrm rot="0">
            <a:off x="1028700" y="1556472"/>
            <a:ext cx="8684339" cy="703754"/>
          </a:xfrm>
          <a:prstGeom prst="rect">
            <a:avLst/>
          </a:prstGeom>
        </p:spPr>
        <p:txBody>
          <a:bodyPr anchor="t" rtlCol="false" tIns="0" lIns="0" bIns="0" rIns="0">
            <a:spAutoFit/>
          </a:bodyPr>
          <a:lstStyle/>
          <a:p>
            <a:pPr algn="ctr">
              <a:lnSpc>
                <a:spcPts val="5835"/>
              </a:lnSpc>
            </a:pPr>
            <a:r>
              <a:rPr lang="en-US" sz="4168" b="true">
                <a:solidFill>
                  <a:srgbClr val="FFFFFF"/>
                </a:solidFill>
                <a:latin typeface="Noto Serif Display Bold"/>
                <a:ea typeface="Noto Serif Display Bold"/>
                <a:cs typeface="Noto Serif Display Bold"/>
                <a:sym typeface="Noto Serif Display Bold"/>
              </a:rPr>
              <a:t>Màn hình đăng nhập</a:t>
            </a:r>
          </a:p>
        </p:txBody>
      </p:sp>
      <p:sp>
        <p:nvSpPr>
          <p:cNvPr name="TextBox 5" id="5"/>
          <p:cNvSpPr txBox="true"/>
          <p:nvPr/>
        </p:nvSpPr>
        <p:spPr>
          <a:xfrm rot="0">
            <a:off x="705869" y="211587"/>
            <a:ext cx="8684339" cy="899162"/>
          </a:xfrm>
          <a:prstGeom prst="rect">
            <a:avLst/>
          </a:prstGeom>
        </p:spPr>
        <p:txBody>
          <a:bodyPr anchor="t" rtlCol="false" tIns="0" lIns="0" bIns="0" rIns="0">
            <a:spAutoFit/>
          </a:bodyPr>
          <a:lstStyle/>
          <a:p>
            <a:pPr algn="ctr">
              <a:lnSpc>
                <a:spcPts val="7679"/>
              </a:lnSpc>
              <a:spcBef>
                <a:spcPct val="0"/>
              </a:spcBef>
            </a:pPr>
            <a:r>
              <a:rPr lang="en-US" b="true" sz="4799">
                <a:solidFill>
                  <a:srgbClr val="FFFFFF"/>
                </a:solidFill>
                <a:latin typeface="Noto Serif Display Bold"/>
                <a:ea typeface="Noto Serif Display Bold"/>
                <a:cs typeface="Noto Serif Display Bold"/>
                <a:sym typeface="Noto Serif Display Bold"/>
              </a:rPr>
              <a:t>III. Sơ đồ Use Case:</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131F40">
                <a:alpha val="100000"/>
              </a:srgbClr>
            </a:gs>
            <a:gs pos="100000">
              <a:srgbClr val="3D6D81">
                <a:alpha val="100000"/>
              </a:srgbClr>
            </a:gs>
          </a:gsLst>
          <a:lin ang="5400000"/>
        </a:gradFill>
      </p:bgPr>
    </p:bg>
    <p:spTree>
      <p:nvGrpSpPr>
        <p:cNvPr id="1" name=""/>
        <p:cNvGrpSpPr/>
        <p:nvPr/>
      </p:nvGrpSpPr>
      <p:grpSpPr>
        <a:xfrm>
          <a:off x="0" y="0"/>
          <a:ext cx="0" cy="0"/>
          <a:chOff x="0" y="0"/>
          <a:chExt cx="0" cy="0"/>
        </a:xfrm>
      </p:grpSpPr>
      <p:sp>
        <p:nvSpPr>
          <p:cNvPr name="Freeform 2" id="2"/>
          <p:cNvSpPr/>
          <p:nvPr/>
        </p:nvSpPr>
        <p:spPr>
          <a:xfrm flipH="false" flipV="false" rot="0">
            <a:off x="705869" y="383037"/>
            <a:ext cx="645663" cy="645663"/>
          </a:xfrm>
          <a:custGeom>
            <a:avLst/>
            <a:gdLst/>
            <a:ahLst/>
            <a:cxnLst/>
            <a:rect r="r" b="b" t="t" l="l"/>
            <a:pathLst>
              <a:path h="645663" w="645663">
                <a:moveTo>
                  <a:pt x="0" y="0"/>
                </a:moveTo>
                <a:lnTo>
                  <a:pt x="645662" y="0"/>
                </a:lnTo>
                <a:lnTo>
                  <a:pt x="645662" y="645663"/>
                </a:lnTo>
                <a:lnTo>
                  <a:pt x="0" y="64566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3405199" y="1840997"/>
            <a:ext cx="12285388" cy="7417303"/>
          </a:xfrm>
          <a:custGeom>
            <a:avLst/>
            <a:gdLst/>
            <a:ahLst/>
            <a:cxnLst/>
            <a:rect r="r" b="b" t="t" l="l"/>
            <a:pathLst>
              <a:path h="7417303" w="12285388">
                <a:moveTo>
                  <a:pt x="0" y="0"/>
                </a:moveTo>
                <a:lnTo>
                  <a:pt x="12285388" y="0"/>
                </a:lnTo>
                <a:lnTo>
                  <a:pt x="12285388" y="7417303"/>
                </a:lnTo>
                <a:lnTo>
                  <a:pt x="0" y="7417303"/>
                </a:lnTo>
                <a:lnTo>
                  <a:pt x="0" y="0"/>
                </a:lnTo>
                <a:close/>
              </a:path>
            </a:pathLst>
          </a:custGeom>
          <a:blipFill>
            <a:blip r:embed="rId4"/>
            <a:stretch>
              <a:fillRect l="0" t="0" r="0" b="0"/>
            </a:stretch>
          </a:blipFill>
        </p:spPr>
      </p:sp>
      <p:sp>
        <p:nvSpPr>
          <p:cNvPr name="TextBox 4" id="4"/>
          <p:cNvSpPr txBox="true"/>
          <p:nvPr/>
        </p:nvSpPr>
        <p:spPr>
          <a:xfrm rot="0">
            <a:off x="1351531" y="287787"/>
            <a:ext cx="7552260" cy="828849"/>
          </a:xfrm>
          <a:prstGeom prst="rect">
            <a:avLst/>
          </a:prstGeom>
        </p:spPr>
        <p:txBody>
          <a:bodyPr anchor="t" rtlCol="false" tIns="0" lIns="0" bIns="0" rIns="0">
            <a:spAutoFit/>
          </a:bodyPr>
          <a:lstStyle/>
          <a:p>
            <a:pPr algn="ctr">
              <a:lnSpc>
                <a:spcPts val="6815"/>
              </a:lnSpc>
            </a:pPr>
            <a:r>
              <a:rPr lang="en-US" sz="4868" b="true">
                <a:solidFill>
                  <a:srgbClr val="FFFFFF"/>
                </a:solidFill>
                <a:latin typeface="Noto Serif Display Bold"/>
                <a:ea typeface="Noto Serif Display Bold"/>
                <a:cs typeface="Noto Serif Display Bold"/>
                <a:sym typeface="Noto Serif Display Bold"/>
              </a:rPr>
              <a:t>Quản lý hóa đơn</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131F40">
                <a:alpha val="100000"/>
              </a:srgbClr>
            </a:gs>
            <a:gs pos="100000">
              <a:srgbClr val="3D6D81">
                <a:alpha val="100000"/>
              </a:srgbClr>
            </a:gs>
          </a:gsLst>
          <a:lin ang="5400000"/>
        </a:gradFill>
      </p:bgPr>
    </p:bg>
    <p:spTree>
      <p:nvGrpSpPr>
        <p:cNvPr id="1" name=""/>
        <p:cNvGrpSpPr/>
        <p:nvPr/>
      </p:nvGrpSpPr>
      <p:grpSpPr>
        <a:xfrm>
          <a:off x="0" y="0"/>
          <a:ext cx="0" cy="0"/>
          <a:chOff x="0" y="0"/>
          <a:chExt cx="0" cy="0"/>
        </a:xfrm>
      </p:grpSpPr>
      <p:sp>
        <p:nvSpPr>
          <p:cNvPr name="Freeform 2" id="2"/>
          <p:cNvSpPr/>
          <p:nvPr/>
        </p:nvSpPr>
        <p:spPr>
          <a:xfrm flipH="false" flipV="false" rot="0">
            <a:off x="705869" y="383037"/>
            <a:ext cx="645663" cy="645663"/>
          </a:xfrm>
          <a:custGeom>
            <a:avLst/>
            <a:gdLst/>
            <a:ahLst/>
            <a:cxnLst/>
            <a:rect r="r" b="b" t="t" l="l"/>
            <a:pathLst>
              <a:path h="645663" w="645663">
                <a:moveTo>
                  <a:pt x="0" y="0"/>
                </a:moveTo>
                <a:lnTo>
                  <a:pt x="645662" y="0"/>
                </a:lnTo>
                <a:lnTo>
                  <a:pt x="645662" y="645663"/>
                </a:lnTo>
                <a:lnTo>
                  <a:pt x="0" y="64566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3340833" y="1741867"/>
            <a:ext cx="12903747" cy="7516433"/>
          </a:xfrm>
          <a:custGeom>
            <a:avLst/>
            <a:gdLst/>
            <a:ahLst/>
            <a:cxnLst/>
            <a:rect r="r" b="b" t="t" l="l"/>
            <a:pathLst>
              <a:path h="7516433" w="12903747">
                <a:moveTo>
                  <a:pt x="0" y="0"/>
                </a:moveTo>
                <a:lnTo>
                  <a:pt x="12903747" y="0"/>
                </a:lnTo>
                <a:lnTo>
                  <a:pt x="12903747" y="7516433"/>
                </a:lnTo>
                <a:lnTo>
                  <a:pt x="0" y="7516433"/>
                </a:lnTo>
                <a:lnTo>
                  <a:pt x="0" y="0"/>
                </a:lnTo>
                <a:close/>
              </a:path>
            </a:pathLst>
          </a:custGeom>
          <a:blipFill>
            <a:blip r:embed="rId4"/>
            <a:stretch>
              <a:fillRect l="0" t="0" r="0" b="0"/>
            </a:stretch>
          </a:blipFill>
        </p:spPr>
      </p:sp>
      <p:sp>
        <p:nvSpPr>
          <p:cNvPr name="TextBox 4" id="4"/>
          <p:cNvSpPr txBox="true"/>
          <p:nvPr/>
        </p:nvSpPr>
        <p:spPr>
          <a:xfrm rot="0">
            <a:off x="1351531" y="287787"/>
            <a:ext cx="9841028" cy="828849"/>
          </a:xfrm>
          <a:prstGeom prst="rect">
            <a:avLst/>
          </a:prstGeom>
        </p:spPr>
        <p:txBody>
          <a:bodyPr anchor="t" rtlCol="false" tIns="0" lIns="0" bIns="0" rIns="0">
            <a:spAutoFit/>
          </a:bodyPr>
          <a:lstStyle/>
          <a:p>
            <a:pPr algn="ctr">
              <a:lnSpc>
                <a:spcPts val="6815"/>
              </a:lnSpc>
            </a:pPr>
            <a:r>
              <a:rPr lang="en-US" sz="4868" b="true">
                <a:solidFill>
                  <a:srgbClr val="FFFFFF"/>
                </a:solidFill>
                <a:latin typeface="Noto Serif Display Bold"/>
                <a:ea typeface="Noto Serif Display Bold"/>
                <a:cs typeface="Noto Serif Display Bold"/>
                <a:sym typeface="Noto Serif Display Bold"/>
              </a:rPr>
              <a:t>Màn hình chính giao diện</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131F40">
                <a:alpha val="100000"/>
              </a:srgbClr>
            </a:gs>
            <a:gs pos="100000">
              <a:srgbClr val="3D6D81">
                <a:alpha val="100000"/>
              </a:srgbClr>
            </a:gs>
          </a:gsLst>
          <a:lin ang="5400000"/>
        </a:gradFill>
      </p:bgPr>
    </p:bg>
    <p:spTree>
      <p:nvGrpSpPr>
        <p:cNvPr id="1" name=""/>
        <p:cNvGrpSpPr/>
        <p:nvPr/>
      </p:nvGrpSpPr>
      <p:grpSpPr>
        <a:xfrm>
          <a:off x="0" y="0"/>
          <a:ext cx="0" cy="0"/>
          <a:chOff x="0" y="0"/>
          <a:chExt cx="0" cy="0"/>
        </a:xfrm>
      </p:grpSpPr>
      <p:sp>
        <p:nvSpPr>
          <p:cNvPr name="Freeform 2" id="2"/>
          <p:cNvSpPr/>
          <p:nvPr/>
        </p:nvSpPr>
        <p:spPr>
          <a:xfrm flipH="false" flipV="false" rot="0">
            <a:off x="705869" y="383037"/>
            <a:ext cx="645663" cy="645663"/>
          </a:xfrm>
          <a:custGeom>
            <a:avLst/>
            <a:gdLst/>
            <a:ahLst/>
            <a:cxnLst/>
            <a:rect r="r" b="b" t="t" l="l"/>
            <a:pathLst>
              <a:path h="645663" w="645663">
                <a:moveTo>
                  <a:pt x="0" y="0"/>
                </a:moveTo>
                <a:lnTo>
                  <a:pt x="645662" y="0"/>
                </a:lnTo>
                <a:lnTo>
                  <a:pt x="645662" y="645663"/>
                </a:lnTo>
                <a:lnTo>
                  <a:pt x="0" y="64566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090577" y="1536392"/>
            <a:ext cx="14467274" cy="7721908"/>
          </a:xfrm>
          <a:custGeom>
            <a:avLst/>
            <a:gdLst/>
            <a:ahLst/>
            <a:cxnLst/>
            <a:rect r="r" b="b" t="t" l="l"/>
            <a:pathLst>
              <a:path h="7721908" w="14467274">
                <a:moveTo>
                  <a:pt x="0" y="0"/>
                </a:moveTo>
                <a:lnTo>
                  <a:pt x="14467274" y="0"/>
                </a:lnTo>
                <a:lnTo>
                  <a:pt x="14467274" y="7721908"/>
                </a:lnTo>
                <a:lnTo>
                  <a:pt x="0" y="7721908"/>
                </a:lnTo>
                <a:lnTo>
                  <a:pt x="0" y="0"/>
                </a:lnTo>
                <a:close/>
              </a:path>
            </a:pathLst>
          </a:custGeom>
          <a:blipFill>
            <a:blip r:embed="rId4"/>
            <a:stretch>
              <a:fillRect l="0" t="0" r="0" b="0"/>
            </a:stretch>
          </a:blipFill>
        </p:spPr>
      </p:sp>
      <p:sp>
        <p:nvSpPr>
          <p:cNvPr name="TextBox 4" id="4"/>
          <p:cNvSpPr txBox="true"/>
          <p:nvPr/>
        </p:nvSpPr>
        <p:spPr>
          <a:xfrm rot="0">
            <a:off x="1351531" y="287787"/>
            <a:ext cx="9841028" cy="828849"/>
          </a:xfrm>
          <a:prstGeom prst="rect">
            <a:avLst/>
          </a:prstGeom>
        </p:spPr>
        <p:txBody>
          <a:bodyPr anchor="t" rtlCol="false" tIns="0" lIns="0" bIns="0" rIns="0">
            <a:spAutoFit/>
          </a:bodyPr>
          <a:lstStyle/>
          <a:p>
            <a:pPr algn="ctr">
              <a:lnSpc>
                <a:spcPts val="6815"/>
              </a:lnSpc>
            </a:pPr>
            <a:r>
              <a:rPr lang="en-US" sz="4868" b="true">
                <a:solidFill>
                  <a:srgbClr val="FFFFFF"/>
                </a:solidFill>
                <a:latin typeface="Noto Serif Display Bold"/>
                <a:ea typeface="Noto Serif Display Bold"/>
                <a:cs typeface="Noto Serif Display Bold"/>
                <a:sym typeface="Noto Serif Display Bold"/>
              </a:rPr>
              <a:t>Quản lý doanh thu</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131F40">
                <a:alpha val="100000"/>
              </a:srgbClr>
            </a:gs>
            <a:gs pos="100000">
              <a:srgbClr val="3D6D81">
                <a:alpha val="100000"/>
              </a:srgbClr>
            </a:gs>
          </a:gsLst>
          <a:lin ang="5400000"/>
        </a:gradFill>
      </p:bgPr>
    </p:bg>
    <p:spTree>
      <p:nvGrpSpPr>
        <p:cNvPr id="1" name=""/>
        <p:cNvGrpSpPr/>
        <p:nvPr/>
      </p:nvGrpSpPr>
      <p:grpSpPr>
        <a:xfrm>
          <a:off x="0" y="0"/>
          <a:ext cx="0" cy="0"/>
          <a:chOff x="0" y="0"/>
          <a:chExt cx="0" cy="0"/>
        </a:xfrm>
      </p:grpSpPr>
      <p:sp>
        <p:nvSpPr>
          <p:cNvPr name="Freeform 2" id="2"/>
          <p:cNvSpPr/>
          <p:nvPr/>
        </p:nvSpPr>
        <p:spPr>
          <a:xfrm flipH="false" flipV="false" rot="0">
            <a:off x="705869" y="383037"/>
            <a:ext cx="645663" cy="645663"/>
          </a:xfrm>
          <a:custGeom>
            <a:avLst/>
            <a:gdLst/>
            <a:ahLst/>
            <a:cxnLst/>
            <a:rect r="r" b="b" t="t" l="l"/>
            <a:pathLst>
              <a:path h="645663" w="645663">
                <a:moveTo>
                  <a:pt x="0" y="0"/>
                </a:moveTo>
                <a:lnTo>
                  <a:pt x="645662" y="0"/>
                </a:lnTo>
                <a:lnTo>
                  <a:pt x="645662" y="645663"/>
                </a:lnTo>
                <a:lnTo>
                  <a:pt x="0" y="64566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3193171" y="1741867"/>
            <a:ext cx="12903747" cy="7516433"/>
          </a:xfrm>
          <a:custGeom>
            <a:avLst/>
            <a:gdLst/>
            <a:ahLst/>
            <a:cxnLst/>
            <a:rect r="r" b="b" t="t" l="l"/>
            <a:pathLst>
              <a:path h="7516433" w="12903747">
                <a:moveTo>
                  <a:pt x="0" y="0"/>
                </a:moveTo>
                <a:lnTo>
                  <a:pt x="12903747" y="0"/>
                </a:lnTo>
                <a:lnTo>
                  <a:pt x="12903747" y="7516433"/>
                </a:lnTo>
                <a:lnTo>
                  <a:pt x="0" y="7516433"/>
                </a:lnTo>
                <a:lnTo>
                  <a:pt x="0" y="0"/>
                </a:lnTo>
                <a:close/>
              </a:path>
            </a:pathLst>
          </a:custGeom>
          <a:blipFill>
            <a:blip r:embed="rId4"/>
            <a:stretch>
              <a:fillRect l="0" t="0" r="0" b="0"/>
            </a:stretch>
          </a:blipFill>
        </p:spPr>
      </p:sp>
      <p:sp>
        <p:nvSpPr>
          <p:cNvPr name="TextBox 4" id="4"/>
          <p:cNvSpPr txBox="true"/>
          <p:nvPr/>
        </p:nvSpPr>
        <p:spPr>
          <a:xfrm rot="0">
            <a:off x="1351531" y="287787"/>
            <a:ext cx="9841028" cy="828849"/>
          </a:xfrm>
          <a:prstGeom prst="rect">
            <a:avLst/>
          </a:prstGeom>
        </p:spPr>
        <p:txBody>
          <a:bodyPr anchor="t" rtlCol="false" tIns="0" lIns="0" bIns="0" rIns="0">
            <a:spAutoFit/>
          </a:bodyPr>
          <a:lstStyle/>
          <a:p>
            <a:pPr algn="ctr">
              <a:lnSpc>
                <a:spcPts val="6815"/>
              </a:lnSpc>
            </a:pPr>
            <a:r>
              <a:rPr lang="en-US" sz="4868" b="true">
                <a:solidFill>
                  <a:srgbClr val="FFFFFF"/>
                </a:solidFill>
                <a:latin typeface="Noto Serif Display Bold"/>
                <a:ea typeface="Noto Serif Display Bold"/>
                <a:cs typeface="Noto Serif Display Bold"/>
                <a:sym typeface="Noto Serif Display Bold"/>
              </a:rPr>
              <a:t>Màn hình chính giao diện</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131F40">
                <a:alpha val="100000"/>
              </a:srgbClr>
            </a:gs>
            <a:gs pos="100000">
              <a:srgbClr val="3D6D81">
                <a:alpha val="100000"/>
              </a:srgbClr>
            </a:gs>
          </a:gsLst>
          <a:lin ang="5400000"/>
        </a:gradFill>
      </p:bgPr>
    </p:bg>
    <p:spTree>
      <p:nvGrpSpPr>
        <p:cNvPr id="1" name=""/>
        <p:cNvGrpSpPr/>
        <p:nvPr/>
      </p:nvGrpSpPr>
      <p:grpSpPr>
        <a:xfrm>
          <a:off x="0" y="0"/>
          <a:ext cx="0" cy="0"/>
          <a:chOff x="0" y="0"/>
          <a:chExt cx="0" cy="0"/>
        </a:xfrm>
      </p:grpSpPr>
      <p:sp>
        <p:nvSpPr>
          <p:cNvPr name="Freeform 2" id="2"/>
          <p:cNvSpPr/>
          <p:nvPr/>
        </p:nvSpPr>
        <p:spPr>
          <a:xfrm flipH="false" flipV="false" rot="0">
            <a:off x="705869" y="383037"/>
            <a:ext cx="645663" cy="645663"/>
          </a:xfrm>
          <a:custGeom>
            <a:avLst/>
            <a:gdLst/>
            <a:ahLst/>
            <a:cxnLst/>
            <a:rect r="r" b="b" t="t" l="l"/>
            <a:pathLst>
              <a:path h="645663" w="645663">
                <a:moveTo>
                  <a:pt x="0" y="0"/>
                </a:moveTo>
                <a:lnTo>
                  <a:pt x="645662" y="0"/>
                </a:lnTo>
                <a:lnTo>
                  <a:pt x="645662" y="645663"/>
                </a:lnTo>
                <a:lnTo>
                  <a:pt x="0" y="64566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648090" y="1739284"/>
            <a:ext cx="12991820" cy="7519016"/>
          </a:xfrm>
          <a:custGeom>
            <a:avLst/>
            <a:gdLst/>
            <a:ahLst/>
            <a:cxnLst/>
            <a:rect r="r" b="b" t="t" l="l"/>
            <a:pathLst>
              <a:path h="7519016" w="12991820">
                <a:moveTo>
                  <a:pt x="0" y="0"/>
                </a:moveTo>
                <a:lnTo>
                  <a:pt x="12991820" y="0"/>
                </a:lnTo>
                <a:lnTo>
                  <a:pt x="12991820" y="7519016"/>
                </a:lnTo>
                <a:lnTo>
                  <a:pt x="0" y="7519016"/>
                </a:lnTo>
                <a:lnTo>
                  <a:pt x="0" y="0"/>
                </a:lnTo>
                <a:close/>
              </a:path>
            </a:pathLst>
          </a:custGeom>
          <a:blipFill>
            <a:blip r:embed="rId4"/>
            <a:stretch>
              <a:fillRect l="0" t="0" r="0" b="0"/>
            </a:stretch>
          </a:blipFill>
        </p:spPr>
      </p:sp>
      <p:sp>
        <p:nvSpPr>
          <p:cNvPr name="TextBox 4" id="4"/>
          <p:cNvSpPr txBox="true"/>
          <p:nvPr/>
        </p:nvSpPr>
        <p:spPr>
          <a:xfrm rot="0">
            <a:off x="1351531" y="287787"/>
            <a:ext cx="7355377" cy="828849"/>
          </a:xfrm>
          <a:prstGeom prst="rect">
            <a:avLst/>
          </a:prstGeom>
        </p:spPr>
        <p:txBody>
          <a:bodyPr anchor="t" rtlCol="false" tIns="0" lIns="0" bIns="0" rIns="0">
            <a:spAutoFit/>
          </a:bodyPr>
          <a:lstStyle/>
          <a:p>
            <a:pPr algn="ctr">
              <a:lnSpc>
                <a:spcPts val="6815"/>
              </a:lnSpc>
            </a:pPr>
            <a:r>
              <a:rPr lang="en-US" sz="4868" b="true">
                <a:solidFill>
                  <a:srgbClr val="FFFFFF"/>
                </a:solidFill>
                <a:latin typeface="Noto Serif Display Bold"/>
                <a:ea typeface="Noto Serif Display Bold"/>
                <a:cs typeface="Noto Serif Display Bold"/>
                <a:sym typeface="Noto Serif Display Bold"/>
              </a:rPr>
              <a:t>Quản lý gói tập</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131F40">
                <a:alpha val="100000"/>
              </a:srgbClr>
            </a:gs>
            <a:gs pos="100000">
              <a:srgbClr val="3D6D81">
                <a:alpha val="100000"/>
              </a:srgbClr>
            </a:gs>
          </a:gsLst>
          <a:lin ang="5400000"/>
        </a:gradFill>
      </p:bgPr>
    </p:bg>
    <p:spTree>
      <p:nvGrpSpPr>
        <p:cNvPr id="1" name=""/>
        <p:cNvGrpSpPr/>
        <p:nvPr/>
      </p:nvGrpSpPr>
      <p:grpSpPr>
        <a:xfrm>
          <a:off x="0" y="0"/>
          <a:ext cx="0" cy="0"/>
          <a:chOff x="0" y="0"/>
          <a:chExt cx="0" cy="0"/>
        </a:xfrm>
      </p:grpSpPr>
      <p:sp>
        <p:nvSpPr>
          <p:cNvPr name="Freeform 2" id="2"/>
          <p:cNvSpPr/>
          <p:nvPr/>
        </p:nvSpPr>
        <p:spPr>
          <a:xfrm flipH="false" flipV="false" rot="0">
            <a:off x="705869" y="383037"/>
            <a:ext cx="645663" cy="645663"/>
          </a:xfrm>
          <a:custGeom>
            <a:avLst/>
            <a:gdLst/>
            <a:ahLst/>
            <a:cxnLst/>
            <a:rect r="r" b="b" t="t" l="l"/>
            <a:pathLst>
              <a:path h="645663" w="645663">
                <a:moveTo>
                  <a:pt x="0" y="0"/>
                </a:moveTo>
                <a:lnTo>
                  <a:pt x="645662" y="0"/>
                </a:lnTo>
                <a:lnTo>
                  <a:pt x="645662" y="645663"/>
                </a:lnTo>
                <a:lnTo>
                  <a:pt x="0" y="64566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894677" y="1594755"/>
            <a:ext cx="10935370" cy="7097490"/>
          </a:xfrm>
          <a:custGeom>
            <a:avLst/>
            <a:gdLst/>
            <a:ahLst/>
            <a:cxnLst/>
            <a:rect r="r" b="b" t="t" l="l"/>
            <a:pathLst>
              <a:path h="7097490" w="10935370">
                <a:moveTo>
                  <a:pt x="0" y="0"/>
                </a:moveTo>
                <a:lnTo>
                  <a:pt x="10935370" y="0"/>
                </a:lnTo>
                <a:lnTo>
                  <a:pt x="10935370" y="7097490"/>
                </a:lnTo>
                <a:lnTo>
                  <a:pt x="0" y="7097490"/>
                </a:lnTo>
                <a:lnTo>
                  <a:pt x="0" y="0"/>
                </a:lnTo>
                <a:close/>
              </a:path>
            </a:pathLst>
          </a:custGeom>
          <a:blipFill>
            <a:blip r:embed="rId4"/>
            <a:stretch>
              <a:fillRect l="0" t="-362" r="0" b="-362"/>
            </a:stretch>
          </a:blipFill>
        </p:spPr>
      </p:sp>
      <p:sp>
        <p:nvSpPr>
          <p:cNvPr name="TextBox 4" id="4"/>
          <p:cNvSpPr txBox="true"/>
          <p:nvPr/>
        </p:nvSpPr>
        <p:spPr>
          <a:xfrm rot="0">
            <a:off x="1351531" y="287787"/>
            <a:ext cx="7010831" cy="828849"/>
          </a:xfrm>
          <a:prstGeom prst="rect">
            <a:avLst/>
          </a:prstGeom>
        </p:spPr>
        <p:txBody>
          <a:bodyPr anchor="t" rtlCol="false" tIns="0" lIns="0" bIns="0" rIns="0">
            <a:spAutoFit/>
          </a:bodyPr>
          <a:lstStyle/>
          <a:p>
            <a:pPr algn="ctr">
              <a:lnSpc>
                <a:spcPts val="6815"/>
              </a:lnSpc>
            </a:pPr>
            <a:r>
              <a:rPr lang="en-US" sz="4868" b="true">
                <a:solidFill>
                  <a:srgbClr val="FFFFFF"/>
                </a:solidFill>
                <a:latin typeface="Noto Serif Display Bold"/>
                <a:ea typeface="Noto Serif Display Bold"/>
                <a:cs typeface="Noto Serif Display Bold"/>
                <a:sym typeface="Noto Serif Display Bold"/>
              </a:rPr>
              <a:t>Quản lý hội viên</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131F40">
                <a:alpha val="100000"/>
              </a:srgbClr>
            </a:gs>
            <a:gs pos="100000">
              <a:srgbClr val="3D6D81">
                <a:alpha val="100000"/>
              </a:srgbClr>
            </a:gs>
          </a:gsLst>
          <a:lin ang="5400000"/>
        </a:gradFill>
      </p:bgPr>
    </p:bg>
    <p:spTree>
      <p:nvGrpSpPr>
        <p:cNvPr id="1" name=""/>
        <p:cNvGrpSpPr/>
        <p:nvPr/>
      </p:nvGrpSpPr>
      <p:grpSpPr>
        <a:xfrm>
          <a:off x="0" y="0"/>
          <a:ext cx="0" cy="0"/>
          <a:chOff x="0" y="0"/>
          <a:chExt cx="0" cy="0"/>
        </a:xfrm>
      </p:grpSpPr>
      <p:sp>
        <p:nvSpPr>
          <p:cNvPr name="Freeform 2" id="2"/>
          <p:cNvSpPr/>
          <p:nvPr/>
        </p:nvSpPr>
        <p:spPr>
          <a:xfrm flipH="false" flipV="false" rot="0">
            <a:off x="705869" y="383037"/>
            <a:ext cx="645663" cy="645663"/>
          </a:xfrm>
          <a:custGeom>
            <a:avLst/>
            <a:gdLst/>
            <a:ahLst/>
            <a:cxnLst/>
            <a:rect r="r" b="b" t="t" l="l"/>
            <a:pathLst>
              <a:path h="645663" w="645663">
                <a:moveTo>
                  <a:pt x="0" y="0"/>
                </a:moveTo>
                <a:lnTo>
                  <a:pt x="645662" y="0"/>
                </a:lnTo>
                <a:lnTo>
                  <a:pt x="645662" y="645663"/>
                </a:lnTo>
                <a:lnTo>
                  <a:pt x="0" y="64566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3177874" y="1641584"/>
            <a:ext cx="11324838" cy="7072930"/>
          </a:xfrm>
          <a:custGeom>
            <a:avLst/>
            <a:gdLst/>
            <a:ahLst/>
            <a:cxnLst/>
            <a:rect r="r" b="b" t="t" l="l"/>
            <a:pathLst>
              <a:path h="7072930" w="11324838">
                <a:moveTo>
                  <a:pt x="0" y="0"/>
                </a:moveTo>
                <a:lnTo>
                  <a:pt x="11324839" y="0"/>
                </a:lnTo>
                <a:lnTo>
                  <a:pt x="11324839" y="7072930"/>
                </a:lnTo>
                <a:lnTo>
                  <a:pt x="0" y="7072930"/>
                </a:lnTo>
                <a:lnTo>
                  <a:pt x="0" y="0"/>
                </a:lnTo>
                <a:close/>
              </a:path>
            </a:pathLst>
          </a:custGeom>
          <a:blipFill>
            <a:blip r:embed="rId4"/>
            <a:stretch>
              <a:fillRect l="0" t="-1236" r="0" b="-1236"/>
            </a:stretch>
          </a:blipFill>
        </p:spPr>
      </p:sp>
      <p:sp>
        <p:nvSpPr>
          <p:cNvPr name="TextBox 4" id="4"/>
          <p:cNvSpPr txBox="true"/>
          <p:nvPr/>
        </p:nvSpPr>
        <p:spPr>
          <a:xfrm rot="0">
            <a:off x="1351531" y="287787"/>
            <a:ext cx="7792469" cy="828849"/>
          </a:xfrm>
          <a:prstGeom prst="rect">
            <a:avLst/>
          </a:prstGeom>
        </p:spPr>
        <p:txBody>
          <a:bodyPr anchor="t" rtlCol="false" tIns="0" lIns="0" bIns="0" rIns="0">
            <a:spAutoFit/>
          </a:bodyPr>
          <a:lstStyle/>
          <a:p>
            <a:pPr algn="ctr">
              <a:lnSpc>
                <a:spcPts val="6815"/>
              </a:lnSpc>
            </a:pPr>
            <a:r>
              <a:rPr lang="en-US" sz="4868" b="true">
                <a:solidFill>
                  <a:srgbClr val="FFFFFF"/>
                </a:solidFill>
                <a:latin typeface="Noto Serif Display Bold"/>
                <a:ea typeface="Noto Serif Display Bold"/>
                <a:cs typeface="Noto Serif Display Bold"/>
                <a:sym typeface="Noto Serif Display Bold"/>
              </a:rPr>
              <a:t>Quản lý khách hàng</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131F40">
                <a:alpha val="100000"/>
              </a:srgbClr>
            </a:gs>
            <a:gs pos="100000">
              <a:srgbClr val="3D6D81">
                <a:alpha val="100000"/>
              </a:srgbClr>
            </a:gs>
          </a:gsLst>
          <a:lin ang="5400000"/>
        </a:gradFill>
      </p:bgPr>
    </p:bg>
    <p:spTree>
      <p:nvGrpSpPr>
        <p:cNvPr id="1" name=""/>
        <p:cNvGrpSpPr/>
        <p:nvPr/>
      </p:nvGrpSpPr>
      <p:grpSpPr>
        <a:xfrm>
          <a:off x="0" y="0"/>
          <a:ext cx="0" cy="0"/>
          <a:chOff x="0" y="0"/>
          <a:chExt cx="0" cy="0"/>
        </a:xfrm>
      </p:grpSpPr>
      <p:sp>
        <p:nvSpPr>
          <p:cNvPr name="Freeform 2" id="2"/>
          <p:cNvSpPr/>
          <p:nvPr/>
        </p:nvSpPr>
        <p:spPr>
          <a:xfrm flipH="false" flipV="false" rot="0">
            <a:off x="705869" y="383037"/>
            <a:ext cx="645663" cy="645663"/>
          </a:xfrm>
          <a:custGeom>
            <a:avLst/>
            <a:gdLst/>
            <a:ahLst/>
            <a:cxnLst/>
            <a:rect r="r" b="b" t="t" l="l"/>
            <a:pathLst>
              <a:path h="645663" w="645663">
                <a:moveTo>
                  <a:pt x="0" y="0"/>
                </a:moveTo>
                <a:lnTo>
                  <a:pt x="645662" y="0"/>
                </a:lnTo>
                <a:lnTo>
                  <a:pt x="645662" y="645663"/>
                </a:lnTo>
                <a:lnTo>
                  <a:pt x="0" y="64566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824370" y="1620306"/>
            <a:ext cx="12639261" cy="7046388"/>
          </a:xfrm>
          <a:custGeom>
            <a:avLst/>
            <a:gdLst/>
            <a:ahLst/>
            <a:cxnLst/>
            <a:rect r="r" b="b" t="t" l="l"/>
            <a:pathLst>
              <a:path h="7046388" w="12639261">
                <a:moveTo>
                  <a:pt x="0" y="0"/>
                </a:moveTo>
                <a:lnTo>
                  <a:pt x="12639260" y="0"/>
                </a:lnTo>
                <a:lnTo>
                  <a:pt x="12639260" y="7046388"/>
                </a:lnTo>
                <a:lnTo>
                  <a:pt x="0" y="7046388"/>
                </a:lnTo>
                <a:lnTo>
                  <a:pt x="0" y="0"/>
                </a:lnTo>
                <a:close/>
              </a:path>
            </a:pathLst>
          </a:custGeom>
          <a:blipFill>
            <a:blip r:embed="rId4"/>
            <a:stretch>
              <a:fillRect l="0" t="0" r="0" b="0"/>
            </a:stretch>
          </a:blipFill>
        </p:spPr>
      </p:sp>
      <p:sp>
        <p:nvSpPr>
          <p:cNvPr name="TextBox 4" id="4"/>
          <p:cNvSpPr txBox="true"/>
          <p:nvPr/>
        </p:nvSpPr>
        <p:spPr>
          <a:xfrm rot="0">
            <a:off x="1351531" y="287787"/>
            <a:ext cx="7792469" cy="828849"/>
          </a:xfrm>
          <a:prstGeom prst="rect">
            <a:avLst/>
          </a:prstGeom>
        </p:spPr>
        <p:txBody>
          <a:bodyPr anchor="t" rtlCol="false" tIns="0" lIns="0" bIns="0" rIns="0">
            <a:spAutoFit/>
          </a:bodyPr>
          <a:lstStyle/>
          <a:p>
            <a:pPr algn="ctr">
              <a:lnSpc>
                <a:spcPts val="6815"/>
              </a:lnSpc>
            </a:pPr>
            <a:r>
              <a:rPr lang="en-US" sz="4868" b="true">
                <a:solidFill>
                  <a:srgbClr val="FFFFFF"/>
                </a:solidFill>
                <a:latin typeface="Noto Serif Display Bold"/>
                <a:ea typeface="Noto Serif Display Bold"/>
                <a:cs typeface="Noto Serif Display Bold"/>
                <a:sym typeface="Noto Serif Display Bold"/>
              </a:rPr>
              <a:t>Quản lý nhân viên</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131F40">
                <a:alpha val="100000"/>
              </a:srgbClr>
            </a:gs>
            <a:gs pos="100000">
              <a:srgbClr val="3D6D81">
                <a:alpha val="100000"/>
              </a:srgbClr>
            </a:gs>
          </a:gsLst>
          <a:lin ang="5400000"/>
        </a:gradFill>
      </p:bgPr>
    </p:bg>
    <p:spTree>
      <p:nvGrpSpPr>
        <p:cNvPr id="1" name=""/>
        <p:cNvGrpSpPr/>
        <p:nvPr/>
      </p:nvGrpSpPr>
      <p:grpSpPr>
        <a:xfrm>
          <a:off x="0" y="0"/>
          <a:ext cx="0" cy="0"/>
          <a:chOff x="0" y="0"/>
          <a:chExt cx="0" cy="0"/>
        </a:xfrm>
      </p:grpSpPr>
      <p:sp>
        <p:nvSpPr>
          <p:cNvPr name="Freeform 2" id="2"/>
          <p:cNvSpPr/>
          <p:nvPr/>
        </p:nvSpPr>
        <p:spPr>
          <a:xfrm flipH="false" flipV="false" rot="0">
            <a:off x="705869" y="383037"/>
            <a:ext cx="645663" cy="645663"/>
          </a:xfrm>
          <a:custGeom>
            <a:avLst/>
            <a:gdLst/>
            <a:ahLst/>
            <a:cxnLst/>
            <a:rect r="r" b="b" t="t" l="l"/>
            <a:pathLst>
              <a:path h="645663" w="645663">
                <a:moveTo>
                  <a:pt x="0" y="0"/>
                </a:moveTo>
                <a:lnTo>
                  <a:pt x="645662" y="0"/>
                </a:lnTo>
                <a:lnTo>
                  <a:pt x="645662" y="645663"/>
                </a:lnTo>
                <a:lnTo>
                  <a:pt x="0" y="64566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3039424" y="1785983"/>
            <a:ext cx="12209152" cy="6715033"/>
          </a:xfrm>
          <a:custGeom>
            <a:avLst/>
            <a:gdLst/>
            <a:ahLst/>
            <a:cxnLst/>
            <a:rect r="r" b="b" t="t" l="l"/>
            <a:pathLst>
              <a:path h="6715033" w="12209152">
                <a:moveTo>
                  <a:pt x="0" y="0"/>
                </a:moveTo>
                <a:lnTo>
                  <a:pt x="12209152" y="0"/>
                </a:lnTo>
                <a:lnTo>
                  <a:pt x="12209152" y="6715034"/>
                </a:lnTo>
                <a:lnTo>
                  <a:pt x="0" y="6715034"/>
                </a:lnTo>
                <a:lnTo>
                  <a:pt x="0" y="0"/>
                </a:lnTo>
                <a:close/>
              </a:path>
            </a:pathLst>
          </a:custGeom>
          <a:blipFill>
            <a:blip r:embed="rId4"/>
            <a:stretch>
              <a:fillRect l="0" t="0" r="0" b="0"/>
            </a:stretch>
          </a:blipFill>
        </p:spPr>
      </p:sp>
      <p:sp>
        <p:nvSpPr>
          <p:cNvPr name="TextBox 4" id="4"/>
          <p:cNvSpPr txBox="true"/>
          <p:nvPr/>
        </p:nvSpPr>
        <p:spPr>
          <a:xfrm rot="0">
            <a:off x="1351531" y="287787"/>
            <a:ext cx="7792469" cy="828849"/>
          </a:xfrm>
          <a:prstGeom prst="rect">
            <a:avLst/>
          </a:prstGeom>
        </p:spPr>
        <p:txBody>
          <a:bodyPr anchor="t" rtlCol="false" tIns="0" lIns="0" bIns="0" rIns="0">
            <a:spAutoFit/>
          </a:bodyPr>
          <a:lstStyle/>
          <a:p>
            <a:pPr algn="ctr">
              <a:lnSpc>
                <a:spcPts val="6815"/>
              </a:lnSpc>
            </a:pPr>
            <a:r>
              <a:rPr lang="en-US" sz="4868" b="true">
                <a:solidFill>
                  <a:srgbClr val="FFFFFF"/>
                </a:solidFill>
                <a:latin typeface="Noto Serif Display Bold"/>
                <a:ea typeface="Noto Serif Display Bold"/>
                <a:cs typeface="Noto Serif Display Bold"/>
                <a:sym typeface="Noto Serif Display Bold"/>
              </a:rPr>
              <a:t>Quản lý sản phẩm</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131F40">
                <a:alpha val="100000"/>
              </a:srgbClr>
            </a:gs>
            <a:gs pos="100000">
              <a:srgbClr val="3D6D81">
                <a:alpha val="100000"/>
              </a:srgbClr>
            </a:gs>
          </a:gsLst>
          <a:lin ang="5400000"/>
        </a:gradFill>
      </p:bgPr>
    </p:bg>
    <p:spTree>
      <p:nvGrpSpPr>
        <p:cNvPr id="1" name=""/>
        <p:cNvGrpSpPr/>
        <p:nvPr/>
      </p:nvGrpSpPr>
      <p:grpSpPr>
        <a:xfrm>
          <a:off x="0" y="0"/>
          <a:ext cx="0" cy="0"/>
          <a:chOff x="0" y="0"/>
          <a:chExt cx="0" cy="0"/>
        </a:xfrm>
      </p:grpSpPr>
      <p:sp>
        <p:nvSpPr>
          <p:cNvPr name="Freeform 2" id="2"/>
          <p:cNvSpPr/>
          <p:nvPr/>
        </p:nvSpPr>
        <p:spPr>
          <a:xfrm flipH="false" flipV="false" rot="0">
            <a:off x="657568" y="657568"/>
            <a:ext cx="742265" cy="742265"/>
          </a:xfrm>
          <a:custGeom>
            <a:avLst/>
            <a:gdLst/>
            <a:ahLst/>
            <a:cxnLst/>
            <a:rect r="r" b="b" t="t" l="l"/>
            <a:pathLst>
              <a:path h="742265" w="742265">
                <a:moveTo>
                  <a:pt x="0" y="0"/>
                </a:moveTo>
                <a:lnTo>
                  <a:pt x="742264" y="0"/>
                </a:lnTo>
                <a:lnTo>
                  <a:pt x="742264" y="742264"/>
                </a:lnTo>
                <a:lnTo>
                  <a:pt x="0" y="74226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3850078" y="151636"/>
            <a:ext cx="2542621" cy="2496392"/>
          </a:xfrm>
          <a:custGeom>
            <a:avLst/>
            <a:gdLst/>
            <a:ahLst/>
            <a:cxnLst/>
            <a:rect r="r" b="b" t="t" l="l"/>
            <a:pathLst>
              <a:path h="2496392" w="2542621">
                <a:moveTo>
                  <a:pt x="0" y="0"/>
                </a:moveTo>
                <a:lnTo>
                  <a:pt x="2542621" y="0"/>
                </a:lnTo>
                <a:lnTo>
                  <a:pt x="2542621" y="2496392"/>
                </a:lnTo>
                <a:lnTo>
                  <a:pt x="0" y="2496392"/>
                </a:lnTo>
                <a:lnTo>
                  <a:pt x="0" y="0"/>
                </a:lnTo>
                <a:close/>
              </a:path>
            </a:pathLst>
          </a:custGeom>
          <a:blipFill>
            <a:blip r:embed="rId4">
              <a:alphaModFix amt="68000"/>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5990108" y="7290349"/>
            <a:ext cx="1789958" cy="1757413"/>
          </a:xfrm>
          <a:custGeom>
            <a:avLst/>
            <a:gdLst/>
            <a:ahLst/>
            <a:cxnLst/>
            <a:rect r="r" b="b" t="t" l="l"/>
            <a:pathLst>
              <a:path h="1757413" w="1789958">
                <a:moveTo>
                  <a:pt x="0" y="0"/>
                </a:moveTo>
                <a:lnTo>
                  <a:pt x="1789957" y="0"/>
                </a:lnTo>
                <a:lnTo>
                  <a:pt x="1789957" y="1757413"/>
                </a:lnTo>
                <a:lnTo>
                  <a:pt x="0" y="1757413"/>
                </a:lnTo>
                <a:lnTo>
                  <a:pt x="0" y="0"/>
                </a:lnTo>
                <a:close/>
              </a:path>
            </a:pathLst>
          </a:custGeom>
          <a:blipFill>
            <a:blip r:embed="rId4">
              <a:alphaModFix amt="27000"/>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657568" y="1109648"/>
            <a:ext cx="15735132" cy="7290176"/>
          </a:xfrm>
          <a:prstGeom prst="rect">
            <a:avLst/>
          </a:prstGeom>
        </p:spPr>
        <p:txBody>
          <a:bodyPr anchor="t" rtlCol="false" tIns="0" lIns="0" bIns="0" rIns="0">
            <a:spAutoFit/>
          </a:bodyPr>
          <a:lstStyle/>
          <a:p>
            <a:pPr algn="l">
              <a:lnSpc>
                <a:spcPts val="11816"/>
              </a:lnSpc>
            </a:pPr>
            <a:r>
              <a:rPr lang="en-US" sz="4745">
                <a:solidFill>
                  <a:srgbClr val="FFFFFF"/>
                </a:solidFill>
                <a:latin typeface="Noto Serif Display"/>
                <a:ea typeface="Noto Serif Display"/>
                <a:cs typeface="Noto Serif Display"/>
                <a:sym typeface="Noto Serif Display"/>
              </a:rPr>
              <a:t>Nội dung:</a:t>
            </a:r>
          </a:p>
          <a:p>
            <a:pPr algn="l">
              <a:lnSpc>
                <a:spcPts val="11816"/>
              </a:lnSpc>
            </a:pPr>
            <a:r>
              <a:rPr lang="en-US" sz="4745">
                <a:solidFill>
                  <a:srgbClr val="FFFFFF"/>
                </a:solidFill>
                <a:latin typeface="Noto Serif Display"/>
                <a:ea typeface="Noto Serif Display"/>
                <a:cs typeface="Noto Serif Display"/>
                <a:sym typeface="Noto Serif Display"/>
              </a:rPr>
              <a:t>I. Khảo sát hiện trạng</a:t>
            </a:r>
          </a:p>
          <a:p>
            <a:pPr algn="l">
              <a:lnSpc>
                <a:spcPts val="11816"/>
              </a:lnSpc>
            </a:pPr>
            <a:r>
              <a:rPr lang="en-US" sz="4745">
                <a:solidFill>
                  <a:srgbClr val="FFFFFF"/>
                </a:solidFill>
                <a:latin typeface="Noto Serif Display"/>
                <a:ea typeface="Noto Serif Display"/>
                <a:cs typeface="Noto Serif Display"/>
                <a:sym typeface="Noto Serif Display"/>
              </a:rPr>
              <a:t>II. Phân tích thiết kế hệ thống</a:t>
            </a:r>
          </a:p>
          <a:p>
            <a:pPr algn="l">
              <a:lnSpc>
                <a:spcPts val="11816"/>
              </a:lnSpc>
            </a:pPr>
            <a:r>
              <a:rPr lang="en-US" sz="4745">
                <a:solidFill>
                  <a:srgbClr val="FFFFFF"/>
                </a:solidFill>
                <a:latin typeface="Noto Serif Display"/>
                <a:ea typeface="Noto Serif Display"/>
                <a:cs typeface="Noto Serif Display"/>
                <a:sym typeface="Noto Serif Display"/>
              </a:rPr>
              <a:t>III. Thiết kế dữ liệu</a:t>
            </a:r>
          </a:p>
          <a:p>
            <a:pPr algn="l">
              <a:lnSpc>
                <a:spcPts val="11816"/>
              </a:lnSpc>
            </a:pPr>
            <a:r>
              <a:rPr lang="en-US" sz="4745">
                <a:solidFill>
                  <a:srgbClr val="FFFFFF"/>
                </a:solidFill>
                <a:latin typeface="Noto Serif Display"/>
                <a:ea typeface="Noto Serif Display"/>
                <a:cs typeface="Noto Serif Display"/>
                <a:sym typeface="Noto Serif Display"/>
              </a:rPr>
              <a:t>IV. Thiết kế giao diện và thiết kế xử lí</a:t>
            </a:r>
          </a:p>
        </p:txBody>
      </p:sp>
      <p:sp>
        <p:nvSpPr>
          <p:cNvPr name="Freeform 6" id="6"/>
          <p:cNvSpPr/>
          <p:nvPr/>
        </p:nvSpPr>
        <p:spPr>
          <a:xfrm flipH="false" flipV="false" rot="0">
            <a:off x="12594432" y="3671150"/>
            <a:ext cx="3395676" cy="3395676"/>
          </a:xfrm>
          <a:custGeom>
            <a:avLst/>
            <a:gdLst/>
            <a:ahLst/>
            <a:cxnLst/>
            <a:rect r="r" b="b" t="t" l="l"/>
            <a:pathLst>
              <a:path h="3395676" w="3395676">
                <a:moveTo>
                  <a:pt x="0" y="0"/>
                </a:moveTo>
                <a:lnTo>
                  <a:pt x="3395676" y="0"/>
                </a:lnTo>
                <a:lnTo>
                  <a:pt x="3395676" y="3395676"/>
                </a:lnTo>
                <a:lnTo>
                  <a:pt x="0" y="339567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transition spd="fast">
    <p:fade/>
  </p:transition>
</p:sld>
</file>

<file path=ppt/slides/slide20.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131F40">
                <a:alpha val="100000"/>
              </a:srgbClr>
            </a:gs>
            <a:gs pos="100000">
              <a:srgbClr val="3D6D81">
                <a:alpha val="100000"/>
              </a:srgbClr>
            </a:gs>
          </a:gsLst>
          <a:lin ang="5400000"/>
        </a:gradFill>
      </p:bgPr>
    </p:bg>
    <p:spTree>
      <p:nvGrpSpPr>
        <p:cNvPr id="1" name=""/>
        <p:cNvGrpSpPr/>
        <p:nvPr/>
      </p:nvGrpSpPr>
      <p:grpSpPr>
        <a:xfrm>
          <a:off x="0" y="0"/>
          <a:ext cx="0" cy="0"/>
          <a:chOff x="0" y="0"/>
          <a:chExt cx="0" cy="0"/>
        </a:xfrm>
      </p:grpSpPr>
      <p:sp>
        <p:nvSpPr>
          <p:cNvPr name="Freeform 2" id="2"/>
          <p:cNvSpPr/>
          <p:nvPr/>
        </p:nvSpPr>
        <p:spPr>
          <a:xfrm flipH="false" flipV="false" rot="0">
            <a:off x="705869" y="383037"/>
            <a:ext cx="645663" cy="645663"/>
          </a:xfrm>
          <a:custGeom>
            <a:avLst/>
            <a:gdLst/>
            <a:ahLst/>
            <a:cxnLst/>
            <a:rect r="r" b="b" t="t" l="l"/>
            <a:pathLst>
              <a:path h="645663" w="645663">
                <a:moveTo>
                  <a:pt x="0" y="0"/>
                </a:moveTo>
                <a:lnTo>
                  <a:pt x="645662" y="0"/>
                </a:lnTo>
                <a:lnTo>
                  <a:pt x="645662" y="645663"/>
                </a:lnTo>
                <a:lnTo>
                  <a:pt x="0" y="64566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410512" y="1757965"/>
            <a:ext cx="12525779" cy="6826550"/>
          </a:xfrm>
          <a:custGeom>
            <a:avLst/>
            <a:gdLst/>
            <a:ahLst/>
            <a:cxnLst/>
            <a:rect r="r" b="b" t="t" l="l"/>
            <a:pathLst>
              <a:path h="6826550" w="12525779">
                <a:moveTo>
                  <a:pt x="0" y="0"/>
                </a:moveTo>
                <a:lnTo>
                  <a:pt x="12525779" y="0"/>
                </a:lnTo>
                <a:lnTo>
                  <a:pt x="12525779" y="6826550"/>
                </a:lnTo>
                <a:lnTo>
                  <a:pt x="0" y="6826550"/>
                </a:lnTo>
                <a:lnTo>
                  <a:pt x="0" y="0"/>
                </a:lnTo>
                <a:close/>
              </a:path>
            </a:pathLst>
          </a:custGeom>
          <a:blipFill>
            <a:blip r:embed="rId4"/>
            <a:stretch>
              <a:fillRect l="0" t="0" r="0" b="0"/>
            </a:stretch>
          </a:blipFill>
        </p:spPr>
      </p:sp>
      <p:sp>
        <p:nvSpPr>
          <p:cNvPr name="TextBox 4" id="4"/>
          <p:cNvSpPr txBox="true"/>
          <p:nvPr/>
        </p:nvSpPr>
        <p:spPr>
          <a:xfrm rot="0">
            <a:off x="1351531" y="287787"/>
            <a:ext cx="7792469" cy="828849"/>
          </a:xfrm>
          <a:prstGeom prst="rect">
            <a:avLst/>
          </a:prstGeom>
        </p:spPr>
        <p:txBody>
          <a:bodyPr anchor="t" rtlCol="false" tIns="0" lIns="0" bIns="0" rIns="0">
            <a:spAutoFit/>
          </a:bodyPr>
          <a:lstStyle/>
          <a:p>
            <a:pPr algn="ctr">
              <a:lnSpc>
                <a:spcPts val="6815"/>
              </a:lnSpc>
            </a:pPr>
            <a:r>
              <a:rPr lang="en-US" sz="4868" b="true">
                <a:solidFill>
                  <a:srgbClr val="FFFFFF"/>
                </a:solidFill>
                <a:latin typeface="Noto Serif Display Bold"/>
                <a:ea typeface="Noto Serif Display Bold"/>
                <a:cs typeface="Noto Serif Display Bold"/>
                <a:sym typeface="Noto Serif Display Bold"/>
              </a:rPr>
              <a:t>Quản lý thiết bị</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131F40">
                <a:alpha val="100000"/>
              </a:srgbClr>
            </a:gs>
            <a:gs pos="100000">
              <a:srgbClr val="3D6D81">
                <a:alpha val="100000"/>
              </a:srgbClr>
            </a:gs>
          </a:gsLst>
          <a:lin ang="5400000"/>
        </a:gradFill>
      </p:bgPr>
    </p:bg>
    <p:spTree>
      <p:nvGrpSpPr>
        <p:cNvPr id="1" name=""/>
        <p:cNvGrpSpPr/>
        <p:nvPr/>
      </p:nvGrpSpPr>
      <p:grpSpPr>
        <a:xfrm>
          <a:off x="0" y="0"/>
          <a:ext cx="0" cy="0"/>
          <a:chOff x="0" y="0"/>
          <a:chExt cx="0" cy="0"/>
        </a:xfrm>
      </p:grpSpPr>
      <p:sp>
        <p:nvSpPr>
          <p:cNvPr name="Freeform 2" id="2"/>
          <p:cNvSpPr/>
          <p:nvPr/>
        </p:nvSpPr>
        <p:spPr>
          <a:xfrm flipH="false" flipV="false" rot="0">
            <a:off x="1028700" y="730699"/>
            <a:ext cx="596002" cy="596002"/>
          </a:xfrm>
          <a:custGeom>
            <a:avLst/>
            <a:gdLst/>
            <a:ahLst/>
            <a:cxnLst/>
            <a:rect r="r" b="b" t="t" l="l"/>
            <a:pathLst>
              <a:path h="596002" w="596002">
                <a:moveTo>
                  <a:pt x="0" y="0"/>
                </a:moveTo>
                <a:lnTo>
                  <a:pt x="596002" y="0"/>
                </a:lnTo>
                <a:lnTo>
                  <a:pt x="596002" y="596002"/>
                </a:lnTo>
                <a:lnTo>
                  <a:pt x="0" y="59600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3175606" y="563801"/>
            <a:ext cx="13046838" cy="9423383"/>
          </a:xfrm>
          <a:custGeom>
            <a:avLst/>
            <a:gdLst/>
            <a:ahLst/>
            <a:cxnLst/>
            <a:rect r="r" b="b" t="t" l="l"/>
            <a:pathLst>
              <a:path h="9423383" w="13046838">
                <a:moveTo>
                  <a:pt x="0" y="0"/>
                </a:moveTo>
                <a:lnTo>
                  <a:pt x="13046838" y="0"/>
                </a:lnTo>
                <a:lnTo>
                  <a:pt x="13046838" y="9423384"/>
                </a:lnTo>
                <a:lnTo>
                  <a:pt x="0" y="9423384"/>
                </a:lnTo>
                <a:lnTo>
                  <a:pt x="0" y="0"/>
                </a:lnTo>
                <a:close/>
              </a:path>
            </a:pathLst>
          </a:custGeom>
          <a:blipFill>
            <a:blip r:embed="rId4"/>
            <a:stretch>
              <a:fillRect l="0" t="-5380" r="0" b="-5380"/>
            </a:stretch>
          </a:blipFill>
        </p:spPr>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131F40">
                <a:alpha val="100000"/>
              </a:srgbClr>
            </a:gs>
            <a:gs pos="100000">
              <a:srgbClr val="3D6D81">
                <a:alpha val="100000"/>
              </a:srgbClr>
            </a:gs>
          </a:gsLst>
          <a:lin ang="5400000"/>
        </a:gradFill>
      </p:bgPr>
    </p:bg>
    <p:spTree>
      <p:nvGrpSpPr>
        <p:cNvPr id="1" name=""/>
        <p:cNvGrpSpPr/>
        <p:nvPr/>
      </p:nvGrpSpPr>
      <p:grpSpPr>
        <a:xfrm>
          <a:off x="0" y="0"/>
          <a:ext cx="0" cy="0"/>
          <a:chOff x="0" y="0"/>
          <a:chExt cx="0" cy="0"/>
        </a:xfrm>
      </p:grpSpPr>
      <p:sp>
        <p:nvSpPr>
          <p:cNvPr name="Freeform 2" id="2"/>
          <p:cNvSpPr/>
          <p:nvPr/>
        </p:nvSpPr>
        <p:spPr>
          <a:xfrm flipH="false" flipV="false" rot="0">
            <a:off x="705869" y="383037"/>
            <a:ext cx="645663" cy="645663"/>
          </a:xfrm>
          <a:custGeom>
            <a:avLst/>
            <a:gdLst/>
            <a:ahLst/>
            <a:cxnLst/>
            <a:rect r="r" b="b" t="t" l="l"/>
            <a:pathLst>
              <a:path h="645663" w="645663">
                <a:moveTo>
                  <a:pt x="0" y="0"/>
                </a:moveTo>
                <a:lnTo>
                  <a:pt x="645662" y="0"/>
                </a:lnTo>
                <a:lnTo>
                  <a:pt x="645662" y="645663"/>
                </a:lnTo>
                <a:lnTo>
                  <a:pt x="0" y="64566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5780610" y="1606024"/>
            <a:ext cx="11278019" cy="8361769"/>
          </a:xfrm>
          <a:custGeom>
            <a:avLst/>
            <a:gdLst/>
            <a:ahLst/>
            <a:cxnLst/>
            <a:rect r="r" b="b" t="t" l="l"/>
            <a:pathLst>
              <a:path h="8361769" w="11278019">
                <a:moveTo>
                  <a:pt x="0" y="0"/>
                </a:moveTo>
                <a:lnTo>
                  <a:pt x="11278019" y="0"/>
                </a:lnTo>
                <a:lnTo>
                  <a:pt x="11278019" y="8361769"/>
                </a:lnTo>
                <a:lnTo>
                  <a:pt x="0" y="8361769"/>
                </a:lnTo>
                <a:lnTo>
                  <a:pt x="0" y="0"/>
                </a:lnTo>
                <a:close/>
              </a:path>
            </a:pathLst>
          </a:custGeom>
          <a:blipFill>
            <a:blip r:embed="rId5"/>
            <a:stretch>
              <a:fillRect l="0" t="-4750" r="0" b="-4750"/>
            </a:stretch>
          </a:blipFill>
        </p:spPr>
      </p:sp>
      <p:sp>
        <p:nvSpPr>
          <p:cNvPr name="TextBox 4" id="4"/>
          <p:cNvSpPr txBox="true"/>
          <p:nvPr/>
        </p:nvSpPr>
        <p:spPr>
          <a:xfrm rot="0">
            <a:off x="288275" y="1529824"/>
            <a:ext cx="5968528" cy="720264"/>
          </a:xfrm>
          <a:prstGeom prst="rect">
            <a:avLst/>
          </a:prstGeom>
        </p:spPr>
        <p:txBody>
          <a:bodyPr anchor="t" rtlCol="false" tIns="0" lIns="0" bIns="0" rIns="0">
            <a:spAutoFit/>
          </a:bodyPr>
          <a:lstStyle/>
          <a:p>
            <a:pPr algn="ctr">
              <a:lnSpc>
                <a:spcPts val="5975"/>
              </a:lnSpc>
            </a:pPr>
            <a:r>
              <a:rPr lang="en-US" sz="4268" b="true">
                <a:solidFill>
                  <a:srgbClr val="FFFFFF"/>
                </a:solidFill>
                <a:latin typeface="Noto Serif Display Bold"/>
                <a:ea typeface="Noto Serif Display Bold"/>
                <a:cs typeface="Noto Serif Display Bold"/>
                <a:sym typeface="Noto Serif Display Bold"/>
              </a:rPr>
              <a:t>Sơ đồ BPM:</a:t>
            </a:r>
          </a:p>
        </p:txBody>
      </p:sp>
      <p:sp>
        <p:nvSpPr>
          <p:cNvPr name="TextBox 5" id="5"/>
          <p:cNvSpPr txBox="true"/>
          <p:nvPr/>
        </p:nvSpPr>
        <p:spPr>
          <a:xfrm rot="0">
            <a:off x="1843600" y="287787"/>
            <a:ext cx="5935266" cy="828849"/>
          </a:xfrm>
          <a:prstGeom prst="rect">
            <a:avLst/>
          </a:prstGeom>
        </p:spPr>
        <p:txBody>
          <a:bodyPr anchor="t" rtlCol="false" tIns="0" lIns="0" bIns="0" rIns="0">
            <a:spAutoFit/>
          </a:bodyPr>
          <a:lstStyle/>
          <a:p>
            <a:pPr algn="ctr">
              <a:lnSpc>
                <a:spcPts val="6815"/>
              </a:lnSpc>
              <a:spcBef>
                <a:spcPct val="0"/>
              </a:spcBef>
            </a:pPr>
            <a:r>
              <a:rPr lang="en-US" b="true" sz="4868">
                <a:solidFill>
                  <a:srgbClr val="FFFFFF"/>
                </a:solidFill>
                <a:latin typeface="Noto Serif Display Bold"/>
                <a:ea typeface="Noto Serif Display Bold"/>
                <a:cs typeface="Noto Serif Display Bold"/>
                <a:sym typeface="Noto Serif Display Bold"/>
              </a:rPr>
              <a:t>III. Thiết kế dữ liệu</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131F40">
                <a:alpha val="100000"/>
              </a:srgbClr>
            </a:gs>
            <a:gs pos="100000">
              <a:srgbClr val="3D6D81">
                <a:alpha val="100000"/>
              </a:srgbClr>
            </a:gs>
          </a:gsLst>
          <a:lin ang="5400000"/>
        </a:gradFill>
      </p:bgPr>
    </p:bg>
    <p:spTree>
      <p:nvGrpSpPr>
        <p:cNvPr id="1" name=""/>
        <p:cNvGrpSpPr/>
        <p:nvPr/>
      </p:nvGrpSpPr>
      <p:grpSpPr>
        <a:xfrm>
          <a:off x="0" y="0"/>
          <a:ext cx="0" cy="0"/>
          <a:chOff x="0" y="0"/>
          <a:chExt cx="0" cy="0"/>
        </a:xfrm>
      </p:grpSpPr>
      <p:sp>
        <p:nvSpPr>
          <p:cNvPr name="Freeform 2" id="2"/>
          <p:cNvSpPr/>
          <p:nvPr/>
        </p:nvSpPr>
        <p:spPr>
          <a:xfrm flipH="false" flipV="false" rot="0">
            <a:off x="705869" y="383037"/>
            <a:ext cx="645663" cy="645663"/>
          </a:xfrm>
          <a:custGeom>
            <a:avLst/>
            <a:gdLst/>
            <a:ahLst/>
            <a:cxnLst/>
            <a:rect r="r" b="b" t="t" l="l"/>
            <a:pathLst>
              <a:path h="645663" w="645663">
                <a:moveTo>
                  <a:pt x="0" y="0"/>
                </a:moveTo>
                <a:lnTo>
                  <a:pt x="645662" y="0"/>
                </a:lnTo>
                <a:lnTo>
                  <a:pt x="645662" y="645663"/>
                </a:lnTo>
                <a:lnTo>
                  <a:pt x="0" y="64566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2152999" y="1797284"/>
            <a:ext cx="14256181" cy="8313113"/>
          </a:xfrm>
          <a:custGeom>
            <a:avLst/>
            <a:gdLst/>
            <a:ahLst/>
            <a:cxnLst/>
            <a:rect r="r" b="b" t="t" l="l"/>
            <a:pathLst>
              <a:path h="8313113" w="14256181">
                <a:moveTo>
                  <a:pt x="0" y="0"/>
                </a:moveTo>
                <a:lnTo>
                  <a:pt x="14256181" y="0"/>
                </a:lnTo>
                <a:lnTo>
                  <a:pt x="14256181" y="8313114"/>
                </a:lnTo>
                <a:lnTo>
                  <a:pt x="0" y="8313114"/>
                </a:lnTo>
                <a:lnTo>
                  <a:pt x="0" y="0"/>
                </a:lnTo>
                <a:close/>
              </a:path>
            </a:pathLst>
          </a:custGeom>
          <a:blipFill>
            <a:blip r:embed="rId5"/>
            <a:stretch>
              <a:fillRect l="0" t="0" r="0" b="0"/>
            </a:stretch>
          </a:blipFill>
        </p:spPr>
      </p:sp>
      <p:sp>
        <p:nvSpPr>
          <p:cNvPr name="TextBox 4" id="4"/>
          <p:cNvSpPr txBox="true"/>
          <p:nvPr/>
        </p:nvSpPr>
        <p:spPr>
          <a:xfrm rot="0">
            <a:off x="1028700" y="287787"/>
            <a:ext cx="8463036" cy="1686099"/>
          </a:xfrm>
          <a:prstGeom prst="rect">
            <a:avLst/>
          </a:prstGeom>
        </p:spPr>
        <p:txBody>
          <a:bodyPr anchor="t" rtlCol="false" tIns="0" lIns="0" bIns="0" rIns="0">
            <a:spAutoFit/>
          </a:bodyPr>
          <a:lstStyle/>
          <a:p>
            <a:pPr algn="ctr">
              <a:lnSpc>
                <a:spcPts val="6815"/>
              </a:lnSpc>
            </a:pPr>
            <a:r>
              <a:rPr lang="en-US" sz="4868" b="true">
                <a:solidFill>
                  <a:srgbClr val="FFFFFF"/>
                </a:solidFill>
                <a:latin typeface="Noto Serif Display Bold"/>
                <a:ea typeface="Noto Serif Display Bold"/>
                <a:cs typeface="Noto Serif Display Bold"/>
                <a:sym typeface="Noto Serif Display Bold"/>
              </a:rPr>
              <a:t>MÔ HÌNH SEQUENCE</a:t>
            </a:r>
          </a:p>
          <a:p>
            <a:pPr algn="ctr">
              <a:lnSpc>
                <a:spcPts val="6815"/>
              </a:lnSpc>
            </a:pPr>
          </a:p>
        </p:txBody>
      </p:sp>
      <p:sp>
        <p:nvSpPr>
          <p:cNvPr name="TextBox 5" id="5"/>
          <p:cNvSpPr txBox="true"/>
          <p:nvPr/>
        </p:nvSpPr>
        <p:spPr>
          <a:xfrm rot="0">
            <a:off x="2286755" y="1121312"/>
            <a:ext cx="8157857" cy="537845"/>
          </a:xfrm>
          <a:prstGeom prst="rect">
            <a:avLst/>
          </a:prstGeom>
        </p:spPr>
        <p:txBody>
          <a:bodyPr anchor="t" rtlCol="false" tIns="0" lIns="0" bIns="0" rIns="0">
            <a:spAutoFit/>
          </a:bodyPr>
          <a:lstStyle/>
          <a:p>
            <a:pPr algn="l">
              <a:lnSpc>
                <a:spcPts val="4480"/>
              </a:lnSpc>
            </a:pPr>
            <a:r>
              <a:rPr lang="en-US" sz="3200">
                <a:solidFill>
                  <a:srgbClr val="FFFFFF"/>
                </a:solidFill>
                <a:latin typeface="Noto Serif Display"/>
                <a:ea typeface="Noto Serif Display"/>
                <a:cs typeface="Noto Serif Display"/>
                <a:sym typeface="Noto Serif Display"/>
              </a:rPr>
              <a:t>Doanh Thu</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131F40">
                <a:alpha val="100000"/>
              </a:srgbClr>
            </a:gs>
            <a:gs pos="100000">
              <a:srgbClr val="3D6D81">
                <a:alpha val="100000"/>
              </a:srgbClr>
            </a:gs>
          </a:gsLst>
          <a:lin ang="5400000"/>
        </a:gradFill>
      </p:bgPr>
    </p:bg>
    <p:spTree>
      <p:nvGrpSpPr>
        <p:cNvPr id="1" name=""/>
        <p:cNvGrpSpPr/>
        <p:nvPr/>
      </p:nvGrpSpPr>
      <p:grpSpPr>
        <a:xfrm>
          <a:off x="0" y="0"/>
          <a:ext cx="0" cy="0"/>
          <a:chOff x="0" y="0"/>
          <a:chExt cx="0" cy="0"/>
        </a:xfrm>
      </p:grpSpPr>
      <p:sp>
        <p:nvSpPr>
          <p:cNvPr name="Freeform 2" id="2"/>
          <p:cNvSpPr/>
          <p:nvPr/>
        </p:nvSpPr>
        <p:spPr>
          <a:xfrm flipH="false" flipV="false" rot="0">
            <a:off x="705869" y="383037"/>
            <a:ext cx="645663" cy="645663"/>
          </a:xfrm>
          <a:custGeom>
            <a:avLst/>
            <a:gdLst/>
            <a:ahLst/>
            <a:cxnLst/>
            <a:rect r="r" b="b" t="t" l="l"/>
            <a:pathLst>
              <a:path h="645663" w="645663">
                <a:moveTo>
                  <a:pt x="0" y="0"/>
                </a:moveTo>
                <a:lnTo>
                  <a:pt x="645662" y="0"/>
                </a:lnTo>
                <a:lnTo>
                  <a:pt x="645662" y="645663"/>
                </a:lnTo>
                <a:lnTo>
                  <a:pt x="0" y="64566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1028700" y="1973887"/>
            <a:ext cx="15860992" cy="7675332"/>
          </a:xfrm>
          <a:custGeom>
            <a:avLst/>
            <a:gdLst/>
            <a:ahLst/>
            <a:cxnLst/>
            <a:rect r="r" b="b" t="t" l="l"/>
            <a:pathLst>
              <a:path h="7675332" w="15860992">
                <a:moveTo>
                  <a:pt x="0" y="0"/>
                </a:moveTo>
                <a:lnTo>
                  <a:pt x="15860992" y="0"/>
                </a:lnTo>
                <a:lnTo>
                  <a:pt x="15860992" y="7675332"/>
                </a:lnTo>
                <a:lnTo>
                  <a:pt x="0" y="7675332"/>
                </a:lnTo>
                <a:lnTo>
                  <a:pt x="0" y="0"/>
                </a:lnTo>
                <a:close/>
              </a:path>
            </a:pathLst>
          </a:custGeom>
          <a:blipFill>
            <a:blip r:embed="rId5"/>
            <a:stretch>
              <a:fillRect l="0" t="0" r="0" b="0"/>
            </a:stretch>
          </a:blipFill>
        </p:spPr>
      </p:sp>
      <p:sp>
        <p:nvSpPr>
          <p:cNvPr name="TextBox 4" id="4"/>
          <p:cNvSpPr txBox="true"/>
          <p:nvPr/>
        </p:nvSpPr>
        <p:spPr>
          <a:xfrm rot="0">
            <a:off x="1351531" y="287787"/>
            <a:ext cx="8463036" cy="1686099"/>
          </a:xfrm>
          <a:prstGeom prst="rect">
            <a:avLst/>
          </a:prstGeom>
        </p:spPr>
        <p:txBody>
          <a:bodyPr anchor="t" rtlCol="false" tIns="0" lIns="0" bIns="0" rIns="0">
            <a:spAutoFit/>
          </a:bodyPr>
          <a:lstStyle/>
          <a:p>
            <a:pPr algn="ctr">
              <a:lnSpc>
                <a:spcPts val="6815"/>
              </a:lnSpc>
            </a:pPr>
            <a:r>
              <a:rPr lang="en-US" sz="4868" b="true">
                <a:solidFill>
                  <a:srgbClr val="FFFFFF"/>
                </a:solidFill>
                <a:latin typeface="Noto Serif Display Bold"/>
                <a:ea typeface="Noto Serif Display Bold"/>
                <a:cs typeface="Noto Serif Display Bold"/>
                <a:sym typeface="Noto Serif Display Bold"/>
              </a:rPr>
              <a:t>MÔ HÌNH SEQUENCE</a:t>
            </a:r>
          </a:p>
          <a:p>
            <a:pPr algn="ctr">
              <a:lnSpc>
                <a:spcPts val="6815"/>
              </a:lnSpc>
            </a:pPr>
          </a:p>
        </p:txBody>
      </p:sp>
      <p:sp>
        <p:nvSpPr>
          <p:cNvPr name="TextBox 5" id="5"/>
          <p:cNvSpPr txBox="true"/>
          <p:nvPr/>
        </p:nvSpPr>
        <p:spPr>
          <a:xfrm rot="0">
            <a:off x="2286755" y="1121312"/>
            <a:ext cx="8157857" cy="537845"/>
          </a:xfrm>
          <a:prstGeom prst="rect">
            <a:avLst/>
          </a:prstGeom>
        </p:spPr>
        <p:txBody>
          <a:bodyPr anchor="t" rtlCol="false" tIns="0" lIns="0" bIns="0" rIns="0">
            <a:spAutoFit/>
          </a:bodyPr>
          <a:lstStyle/>
          <a:p>
            <a:pPr algn="l">
              <a:lnSpc>
                <a:spcPts val="4480"/>
              </a:lnSpc>
            </a:pPr>
            <a:r>
              <a:rPr lang="en-US" sz="3200">
                <a:solidFill>
                  <a:srgbClr val="FFFFFF"/>
                </a:solidFill>
                <a:latin typeface="Noto Serif Display"/>
                <a:ea typeface="Noto Serif Display"/>
                <a:cs typeface="Noto Serif Display"/>
                <a:sym typeface="Noto Serif Display"/>
              </a:rPr>
              <a:t>Doanh Thu</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131F40">
                <a:alpha val="100000"/>
              </a:srgbClr>
            </a:gs>
            <a:gs pos="100000">
              <a:srgbClr val="3D6D81">
                <a:alpha val="100000"/>
              </a:srgbClr>
            </a:gs>
          </a:gsLst>
          <a:lin ang="5400000"/>
        </a:gradFill>
      </p:bgPr>
    </p:bg>
    <p:spTree>
      <p:nvGrpSpPr>
        <p:cNvPr id="1" name=""/>
        <p:cNvGrpSpPr/>
        <p:nvPr/>
      </p:nvGrpSpPr>
      <p:grpSpPr>
        <a:xfrm>
          <a:off x="0" y="0"/>
          <a:ext cx="0" cy="0"/>
          <a:chOff x="0" y="0"/>
          <a:chExt cx="0" cy="0"/>
        </a:xfrm>
      </p:grpSpPr>
      <p:sp>
        <p:nvSpPr>
          <p:cNvPr name="Freeform 2" id="2"/>
          <p:cNvSpPr/>
          <p:nvPr/>
        </p:nvSpPr>
        <p:spPr>
          <a:xfrm flipH="false" flipV="false" rot="0">
            <a:off x="705869" y="383037"/>
            <a:ext cx="645663" cy="645663"/>
          </a:xfrm>
          <a:custGeom>
            <a:avLst/>
            <a:gdLst/>
            <a:ahLst/>
            <a:cxnLst/>
            <a:rect r="r" b="b" t="t" l="l"/>
            <a:pathLst>
              <a:path h="645663" w="645663">
                <a:moveTo>
                  <a:pt x="0" y="0"/>
                </a:moveTo>
                <a:lnTo>
                  <a:pt x="645662" y="0"/>
                </a:lnTo>
                <a:lnTo>
                  <a:pt x="645662" y="645663"/>
                </a:lnTo>
                <a:lnTo>
                  <a:pt x="0" y="64566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1028700" y="1895380"/>
            <a:ext cx="16468208" cy="7863569"/>
          </a:xfrm>
          <a:custGeom>
            <a:avLst/>
            <a:gdLst/>
            <a:ahLst/>
            <a:cxnLst/>
            <a:rect r="r" b="b" t="t" l="l"/>
            <a:pathLst>
              <a:path h="7863569" w="16468208">
                <a:moveTo>
                  <a:pt x="0" y="0"/>
                </a:moveTo>
                <a:lnTo>
                  <a:pt x="16468208" y="0"/>
                </a:lnTo>
                <a:lnTo>
                  <a:pt x="16468208" y="7863570"/>
                </a:lnTo>
                <a:lnTo>
                  <a:pt x="0" y="7863570"/>
                </a:lnTo>
                <a:lnTo>
                  <a:pt x="0" y="0"/>
                </a:lnTo>
                <a:close/>
              </a:path>
            </a:pathLst>
          </a:custGeom>
          <a:blipFill>
            <a:blip r:embed="rId5"/>
            <a:stretch>
              <a:fillRect l="0" t="0" r="0" b="0"/>
            </a:stretch>
          </a:blipFill>
        </p:spPr>
      </p:sp>
      <p:sp>
        <p:nvSpPr>
          <p:cNvPr name="TextBox 4" id="4"/>
          <p:cNvSpPr txBox="true"/>
          <p:nvPr/>
        </p:nvSpPr>
        <p:spPr>
          <a:xfrm rot="0">
            <a:off x="1351531" y="287787"/>
            <a:ext cx="8463036" cy="1686099"/>
          </a:xfrm>
          <a:prstGeom prst="rect">
            <a:avLst/>
          </a:prstGeom>
        </p:spPr>
        <p:txBody>
          <a:bodyPr anchor="t" rtlCol="false" tIns="0" lIns="0" bIns="0" rIns="0">
            <a:spAutoFit/>
          </a:bodyPr>
          <a:lstStyle/>
          <a:p>
            <a:pPr algn="ctr">
              <a:lnSpc>
                <a:spcPts val="6815"/>
              </a:lnSpc>
            </a:pPr>
            <a:r>
              <a:rPr lang="en-US" sz="4868" b="true">
                <a:solidFill>
                  <a:srgbClr val="FFFFFF"/>
                </a:solidFill>
                <a:latin typeface="Noto Serif Display Bold"/>
                <a:ea typeface="Noto Serif Display Bold"/>
                <a:cs typeface="Noto Serif Display Bold"/>
                <a:sym typeface="Noto Serif Display Bold"/>
              </a:rPr>
              <a:t>MÔ HÌNH SEQUENCE</a:t>
            </a:r>
          </a:p>
          <a:p>
            <a:pPr algn="ctr">
              <a:lnSpc>
                <a:spcPts val="6815"/>
              </a:lnSpc>
            </a:pPr>
          </a:p>
        </p:txBody>
      </p:sp>
      <p:sp>
        <p:nvSpPr>
          <p:cNvPr name="TextBox 5" id="5"/>
          <p:cNvSpPr txBox="true"/>
          <p:nvPr/>
        </p:nvSpPr>
        <p:spPr>
          <a:xfrm rot="0">
            <a:off x="2286755" y="1121312"/>
            <a:ext cx="8157857" cy="537845"/>
          </a:xfrm>
          <a:prstGeom prst="rect">
            <a:avLst/>
          </a:prstGeom>
        </p:spPr>
        <p:txBody>
          <a:bodyPr anchor="t" rtlCol="false" tIns="0" lIns="0" bIns="0" rIns="0">
            <a:spAutoFit/>
          </a:bodyPr>
          <a:lstStyle/>
          <a:p>
            <a:pPr algn="l">
              <a:lnSpc>
                <a:spcPts val="4480"/>
              </a:lnSpc>
            </a:pPr>
            <a:r>
              <a:rPr lang="en-US" sz="3200">
                <a:solidFill>
                  <a:srgbClr val="FFFFFF"/>
                </a:solidFill>
                <a:latin typeface="Noto Serif Display"/>
                <a:ea typeface="Noto Serif Display"/>
                <a:cs typeface="Noto Serif Display"/>
                <a:sym typeface="Noto Serif Display"/>
              </a:rPr>
              <a:t>Doanh Thu</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131F40">
                <a:alpha val="100000"/>
              </a:srgbClr>
            </a:gs>
            <a:gs pos="100000">
              <a:srgbClr val="3D6D81">
                <a:alpha val="100000"/>
              </a:srgbClr>
            </a:gs>
          </a:gsLst>
          <a:lin ang="5400000"/>
        </a:gradFill>
      </p:bgPr>
    </p:bg>
    <p:spTree>
      <p:nvGrpSpPr>
        <p:cNvPr id="1" name=""/>
        <p:cNvGrpSpPr/>
        <p:nvPr/>
      </p:nvGrpSpPr>
      <p:grpSpPr>
        <a:xfrm>
          <a:off x="0" y="0"/>
          <a:ext cx="0" cy="0"/>
          <a:chOff x="0" y="0"/>
          <a:chExt cx="0" cy="0"/>
        </a:xfrm>
      </p:grpSpPr>
      <p:sp>
        <p:nvSpPr>
          <p:cNvPr name="Freeform 2" id="2"/>
          <p:cNvSpPr/>
          <p:nvPr/>
        </p:nvSpPr>
        <p:spPr>
          <a:xfrm flipH="false" flipV="false" rot="0">
            <a:off x="705869" y="383037"/>
            <a:ext cx="645663" cy="645663"/>
          </a:xfrm>
          <a:custGeom>
            <a:avLst/>
            <a:gdLst/>
            <a:ahLst/>
            <a:cxnLst/>
            <a:rect r="r" b="b" t="t" l="l"/>
            <a:pathLst>
              <a:path h="645663" w="645663">
                <a:moveTo>
                  <a:pt x="0" y="0"/>
                </a:moveTo>
                <a:lnTo>
                  <a:pt x="645662" y="0"/>
                </a:lnTo>
                <a:lnTo>
                  <a:pt x="645662" y="645663"/>
                </a:lnTo>
                <a:lnTo>
                  <a:pt x="0" y="64566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3215688" y="1841435"/>
            <a:ext cx="11102655" cy="8313113"/>
          </a:xfrm>
          <a:custGeom>
            <a:avLst/>
            <a:gdLst/>
            <a:ahLst/>
            <a:cxnLst/>
            <a:rect r="r" b="b" t="t" l="l"/>
            <a:pathLst>
              <a:path h="8313113" w="11102655">
                <a:moveTo>
                  <a:pt x="0" y="0"/>
                </a:moveTo>
                <a:lnTo>
                  <a:pt x="11102655" y="0"/>
                </a:lnTo>
                <a:lnTo>
                  <a:pt x="11102655" y="8313113"/>
                </a:lnTo>
                <a:lnTo>
                  <a:pt x="0" y="8313113"/>
                </a:lnTo>
                <a:lnTo>
                  <a:pt x="0" y="0"/>
                </a:lnTo>
                <a:close/>
              </a:path>
            </a:pathLst>
          </a:custGeom>
          <a:blipFill>
            <a:blip r:embed="rId5"/>
            <a:stretch>
              <a:fillRect l="0" t="0" r="0" b="0"/>
            </a:stretch>
          </a:blipFill>
        </p:spPr>
      </p:sp>
      <p:sp>
        <p:nvSpPr>
          <p:cNvPr name="TextBox 4" id="4"/>
          <p:cNvSpPr txBox="true"/>
          <p:nvPr/>
        </p:nvSpPr>
        <p:spPr>
          <a:xfrm rot="0">
            <a:off x="1028700" y="287787"/>
            <a:ext cx="8463036" cy="1686099"/>
          </a:xfrm>
          <a:prstGeom prst="rect">
            <a:avLst/>
          </a:prstGeom>
        </p:spPr>
        <p:txBody>
          <a:bodyPr anchor="t" rtlCol="false" tIns="0" lIns="0" bIns="0" rIns="0">
            <a:spAutoFit/>
          </a:bodyPr>
          <a:lstStyle/>
          <a:p>
            <a:pPr algn="ctr">
              <a:lnSpc>
                <a:spcPts val="6815"/>
              </a:lnSpc>
            </a:pPr>
            <a:r>
              <a:rPr lang="en-US" sz="4868" b="true">
                <a:solidFill>
                  <a:srgbClr val="FFFFFF"/>
                </a:solidFill>
                <a:latin typeface="Noto Serif Display Bold"/>
                <a:ea typeface="Noto Serif Display Bold"/>
                <a:cs typeface="Noto Serif Display Bold"/>
                <a:sym typeface="Noto Serif Display Bold"/>
              </a:rPr>
              <a:t>MÔ HÌNH SEQUENCE</a:t>
            </a:r>
          </a:p>
          <a:p>
            <a:pPr algn="ctr">
              <a:lnSpc>
                <a:spcPts val="6815"/>
              </a:lnSpc>
            </a:pPr>
          </a:p>
        </p:txBody>
      </p:sp>
      <p:sp>
        <p:nvSpPr>
          <p:cNvPr name="TextBox 5" id="5"/>
          <p:cNvSpPr txBox="true"/>
          <p:nvPr/>
        </p:nvSpPr>
        <p:spPr>
          <a:xfrm rot="0">
            <a:off x="2286755" y="1121312"/>
            <a:ext cx="8157857" cy="1099820"/>
          </a:xfrm>
          <a:prstGeom prst="rect">
            <a:avLst/>
          </a:prstGeom>
        </p:spPr>
        <p:txBody>
          <a:bodyPr anchor="t" rtlCol="false" tIns="0" lIns="0" bIns="0" rIns="0">
            <a:spAutoFit/>
          </a:bodyPr>
          <a:lstStyle/>
          <a:p>
            <a:pPr algn="l">
              <a:lnSpc>
                <a:spcPts val="4480"/>
              </a:lnSpc>
            </a:pPr>
            <a:r>
              <a:rPr lang="en-US" sz="3200">
                <a:solidFill>
                  <a:srgbClr val="FFFFFF"/>
                </a:solidFill>
                <a:latin typeface="Noto Serif Display"/>
                <a:ea typeface="Noto Serif Display"/>
                <a:cs typeface="Noto Serif Display"/>
                <a:sym typeface="Noto Serif Display"/>
              </a:rPr>
              <a:t>Login</a:t>
            </a:r>
          </a:p>
          <a:p>
            <a:pPr algn="l">
              <a:lnSpc>
                <a:spcPts val="4480"/>
              </a:lnSpc>
            </a:pP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131F40">
                <a:alpha val="100000"/>
              </a:srgbClr>
            </a:gs>
            <a:gs pos="100000">
              <a:srgbClr val="3D6D81">
                <a:alpha val="100000"/>
              </a:srgbClr>
            </a:gs>
          </a:gsLst>
          <a:lin ang="5400000"/>
        </a:gradFill>
      </p:bgPr>
    </p:bg>
    <p:spTree>
      <p:nvGrpSpPr>
        <p:cNvPr id="1" name=""/>
        <p:cNvGrpSpPr/>
        <p:nvPr/>
      </p:nvGrpSpPr>
      <p:grpSpPr>
        <a:xfrm>
          <a:off x="0" y="0"/>
          <a:ext cx="0" cy="0"/>
          <a:chOff x="0" y="0"/>
          <a:chExt cx="0" cy="0"/>
        </a:xfrm>
      </p:grpSpPr>
      <p:sp>
        <p:nvSpPr>
          <p:cNvPr name="Freeform 2" id="2"/>
          <p:cNvSpPr/>
          <p:nvPr/>
        </p:nvSpPr>
        <p:spPr>
          <a:xfrm flipH="false" flipV="false" rot="0">
            <a:off x="705869" y="383037"/>
            <a:ext cx="645663" cy="645663"/>
          </a:xfrm>
          <a:custGeom>
            <a:avLst/>
            <a:gdLst/>
            <a:ahLst/>
            <a:cxnLst/>
            <a:rect r="r" b="b" t="t" l="l"/>
            <a:pathLst>
              <a:path h="645663" w="645663">
                <a:moveTo>
                  <a:pt x="0" y="0"/>
                </a:moveTo>
                <a:lnTo>
                  <a:pt x="645662" y="0"/>
                </a:lnTo>
                <a:lnTo>
                  <a:pt x="645662" y="645663"/>
                </a:lnTo>
                <a:lnTo>
                  <a:pt x="0" y="64566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4152717" y="1841435"/>
            <a:ext cx="9539196" cy="8313113"/>
          </a:xfrm>
          <a:custGeom>
            <a:avLst/>
            <a:gdLst/>
            <a:ahLst/>
            <a:cxnLst/>
            <a:rect r="r" b="b" t="t" l="l"/>
            <a:pathLst>
              <a:path h="8313113" w="9539196">
                <a:moveTo>
                  <a:pt x="0" y="0"/>
                </a:moveTo>
                <a:lnTo>
                  <a:pt x="9539197" y="0"/>
                </a:lnTo>
                <a:lnTo>
                  <a:pt x="9539197" y="8313113"/>
                </a:lnTo>
                <a:lnTo>
                  <a:pt x="0" y="8313113"/>
                </a:lnTo>
                <a:lnTo>
                  <a:pt x="0" y="0"/>
                </a:lnTo>
                <a:close/>
              </a:path>
            </a:pathLst>
          </a:custGeom>
          <a:blipFill>
            <a:blip r:embed="rId5"/>
            <a:stretch>
              <a:fillRect l="0" t="0" r="0" b="0"/>
            </a:stretch>
          </a:blipFill>
        </p:spPr>
      </p:sp>
      <p:sp>
        <p:nvSpPr>
          <p:cNvPr name="TextBox 4" id="4"/>
          <p:cNvSpPr txBox="true"/>
          <p:nvPr/>
        </p:nvSpPr>
        <p:spPr>
          <a:xfrm rot="0">
            <a:off x="1028700" y="287787"/>
            <a:ext cx="8463036" cy="1686099"/>
          </a:xfrm>
          <a:prstGeom prst="rect">
            <a:avLst/>
          </a:prstGeom>
        </p:spPr>
        <p:txBody>
          <a:bodyPr anchor="t" rtlCol="false" tIns="0" lIns="0" bIns="0" rIns="0">
            <a:spAutoFit/>
          </a:bodyPr>
          <a:lstStyle/>
          <a:p>
            <a:pPr algn="ctr">
              <a:lnSpc>
                <a:spcPts val="6815"/>
              </a:lnSpc>
            </a:pPr>
            <a:r>
              <a:rPr lang="en-US" sz="4868" b="true">
                <a:solidFill>
                  <a:srgbClr val="FFFFFF"/>
                </a:solidFill>
                <a:latin typeface="Noto Serif Display Bold"/>
                <a:ea typeface="Noto Serif Display Bold"/>
                <a:cs typeface="Noto Serif Display Bold"/>
                <a:sym typeface="Noto Serif Display Bold"/>
              </a:rPr>
              <a:t>MÔ HÌNH SEQUENCE</a:t>
            </a:r>
          </a:p>
          <a:p>
            <a:pPr algn="ctr">
              <a:lnSpc>
                <a:spcPts val="6815"/>
              </a:lnSpc>
            </a:pPr>
          </a:p>
        </p:txBody>
      </p:sp>
      <p:sp>
        <p:nvSpPr>
          <p:cNvPr name="TextBox 5" id="5"/>
          <p:cNvSpPr txBox="true"/>
          <p:nvPr/>
        </p:nvSpPr>
        <p:spPr>
          <a:xfrm rot="0">
            <a:off x="2286755" y="1121312"/>
            <a:ext cx="8157857" cy="1099820"/>
          </a:xfrm>
          <a:prstGeom prst="rect">
            <a:avLst/>
          </a:prstGeom>
        </p:spPr>
        <p:txBody>
          <a:bodyPr anchor="t" rtlCol="false" tIns="0" lIns="0" bIns="0" rIns="0">
            <a:spAutoFit/>
          </a:bodyPr>
          <a:lstStyle/>
          <a:p>
            <a:pPr algn="l">
              <a:lnSpc>
                <a:spcPts val="4480"/>
              </a:lnSpc>
            </a:pPr>
            <a:r>
              <a:rPr lang="en-US" sz="3200">
                <a:solidFill>
                  <a:srgbClr val="FFFFFF"/>
                </a:solidFill>
                <a:latin typeface="Noto Serif Display"/>
                <a:ea typeface="Noto Serif Display"/>
                <a:cs typeface="Noto Serif Display"/>
                <a:sym typeface="Noto Serif Display"/>
              </a:rPr>
              <a:t>Widget</a:t>
            </a:r>
          </a:p>
          <a:p>
            <a:pPr algn="l">
              <a:lnSpc>
                <a:spcPts val="4480"/>
              </a:lnSpc>
            </a:pP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131F40">
                <a:alpha val="100000"/>
              </a:srgbClr>
            </a:gs>
            <a:gs pos="100000">
              <a:srgbClr val="3D6D81">
                <a:alpha val="100000"/>
              </a:srgbClr>
            </a:gs>
          </a:gsLst>
          <a:lin ang="5400000"/>
        </a:gradFill>
      </p:bgPr>
    </p:bg>
    <p:spTree>
      <p:nvGrpSpPr>
        <p:cNvPr id="1" name=""/>
        <p:cNvGrpSpPr/>
        <p:nvPr/>
      </p:nvGrpSpPr>
      <p:grpSpPr>
        <a:xfrm>
          <a:off x="0" y="0"/>
          <a:ext cx="0" cy="0"/>
          <a:chOff x="0" y="0"/>
          <a:chExt cx="0" cy="0"/>
        </a:xfrm>
      </p:grpSpPr>
      <p:sp>
        <p:nvSpPr>
          <p:cNvPr name="Freeform 2" id="2"/>
          <p:cNvSpPr/>
          <p:nvPr/>
        </p:nvSpPr>
        <p:spPr>
          <a:xfrm flipH="false" flipV="false" rot="0">
            <a:off x="705869" y="383037"/>
            <a:ext cx="645663" cy="645663"/>
          </a:xfrm>
          <a:custGeom>
            <a:avLst/>
            <a:gdLst/>
            <a:ahLst/>
            <a:cxnLst/>
            <a:rect r="r" b="b" t="t" l="l"/>
            <a:pathLst>
              <a:path h="645663" w="645663">
                <a:moveTo>
                  <a:pt x="0" y="0"/>
                </a:moveTo>
                <a:lnTo>
                  <a:pt x="645662" y="0"/>
                </a:lnTo>
                <a:lnTo>
                  <a:pt x="645662" y="645663"/>
                </a:lnTo>
                <a:lnTo>
                  <a:pt x="0" y="64566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1736990" y="2390282"/>
            <a:ext cx="14740449" cy="7048958"/>
          </a:xfrm>
          <a:custGeom>
            <a:avLst/>
            <a:gdLst/>
            <a:ahLst/>
            <a:cxnLst/>
            <a:rect r="r" b="b" t="t" l="l"/>
            <a:pathLst>
              <a:path h="7048958" w="14740449">
                <a:moveTo>
                  <a:pt x="0" y="0"/>
                </a:moveTo>
                <a:lnTo>
                  <a:pt x="14740449" y="0"/>
                </a:lnTo>
                <a:lnTo>
                  <a:pt x="14740449" y="7048958"/>
                </a:lnTo>
                <a:lnTo>
                  <a:pt x="0" y="7048958"/>
                </a:lnTo>
                <a:lnTo>
                  <a:pt x="0" y="0"/>
                </a:lnTo>
                <a:close/>
              </a:path>
            </a:pathLst>
          </a:custGeom>
          <a:blipFill>
            <a:blip r:embed="rId5"/>
            <a:stretch>
              <a:fillRect l="0" t="0" r="0" b="0"/>
            </a:stretch>
          </a:blipFill>
        </p:spPr>
      </p:sp>
      <p:sp>
        <p:nvSpPr>
          <p:cNvPr name="TextBox 4" id="4"/>
          <p:cNvSpPr txBox="true"/>
          <p:nvPr/>
        </p:nvSpPr>
        <p:spPr>
          <a:xfrm rot="0">
            <a:off x="1351531" y="287787"/>
            <a:ext cx="13380594" cy="1634029"/>
          </a:xfrm>
          <a:prstGeom prst="rect">
            <a:avLst/>
          </a:prstGeom>
        </p:spPr>
        <p:txBody>
          <a:bodyPr anchor="t" rtlCol="false" tIns="0" lIns="0" bIns="0" rIns="0">
            <a:spAutoFit/>
          </a:bodyPr>
          <a:lstStyle/>
          <a:p>
            <a:pPr algn="ctr">
              <a:lnSpc>
                <a:spcPts val="6535"/>
              </a:lnSpc>
            </a:pPr>
            <a:r>
              <a:rPr lang="en-US" sz="4668" b="true">
                <a:solidFill>
                  <a:srgbClr val="FFFFFF"/>
                </a:solidFill>
                <a:latin typeface="Noto Serif Display Bold"/>
                <a:ea typeface="Noto Serif Display Bold"/>
                <a:cs typeface="Noto Serif Display Bold"/>
                <a:sym typeface="Noto Serif Display Bold"/>
              </a:rPr>
              <a:t>IV.THIẾT KẾ GIAO DIỆN VÀ THIẾT KẾ XỬ LÍ</a:t>
            </a:r>
          </a:p>
          <a:p>
            <a:pPr algn="ctr">
              <a:lnSpc>
                <a:spcPts val="6535"/>
              </a:lnSpc>
            </a:pPr>
          </a:p>
        </p:txBody>
      </p:sp>
      <p:sp>
        <p:nvSpPr>
          <p:cNvPr name="TextBox 5" id="5"/>
          <p:cNvSpPr txBox="true"/>
          <p:nvPr/>
        </p:nvSpPr>
        <p:spPr>
          <a:xfrm rot="0">
            <a:off x="2286755" y="1343332"/>
            <a:ext cx="8157857" cy="1099820"/>
          </a:xfrm>
          <a:prstGeom prst="rect">
            <a:avLst/>
          </a:prstGeom>
        </p:spPr>
        <p:txBody>
          <a:bodyPr anchor="t" rtlCol="false" tIns="0" lIns="0" bIns="0" rIns="0">
            <a:spAutoFit/>
          </a:bodyPr>
          <a:lstStyle/>
          <a:p>
            <a:pPr algn="l">
              <a:lnSpc>
                <a:spcPts val="4480"/>
              </a:lnSpc>
            </a:pPr>
            <a:r>
              <a:rPr lang="en-US" sz="3200">
                <a:solidFill>
                  <a:srgbClr val="FFFFFF"/>
                </a:solidFill>
                <a:latin typeface="Noto Serif Display"/>
                <a:ea typeface="Noto Serif Display"/>
                <a:cs typeface="Noto Serif Display"/>
                <a:sym typeface="Noto Serif Display"/>
              </a:rPr>
              <a:t>Sơ đồ BFD</a:t>
            </a:r>
          </a:p>
          <a:p>
            <a:pPr algn="l">
              <a:lnSpc>
                <a:spcPts val="4480"/>
              </a:lnSpc>
            </a:pP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131F40">
                <a:alpha val="100000"/>
              </a:srgbClr>
            </a:gs>
            <a:gs pos="100000">
              <a:srgbClr val="3D6D81">
                <a:alpha val="100000"/>
              </a:srgbClr>
            </a:gs>
          </a:gsLst>
          <a:lin ang="5400000"/>
        </a:gradFill>
      </p:bgPr>
    </p:bg>
    <p:spTree>
      <p:nvGrpSpPr>
        <p:cNvPr id="1" name=""/>
        <p:cNvGrpSpPr/>
        <p:nvPr/>
      </p:nvGrpSpPr>
      <p:grpSpPr>
        <a:xfrm>
          <a:off x="0" y="0"/>
          <a:ext cx="0" cy="0"/>
          <a:chOff x="0" y="0"/>
          <a:chExt cx="0" cy="0"/>
        </a:xfrm>
      </p:grpSpPr>
      <p:sp>
        <p:nvSpPr>
          <p:cNvPr name="Freeform 2" id="2"/>
          <p:cNvSpPr/>
          <p:nvPr/>
        </p:nvSpPr>
        <p:spPr>
          <a:xfrm flipH="false" flipV="false" rot="0">
            <a:off x="705869" y="383037"/>
            <a:ext cx="645663" cy="645663"/>
          </a:xfrm>
          <a:custGeom>
            <a:avLst/>
            <a:gdLst/>
            <a:ahLst/>
            <a:cxnLst/>
            <a:rect r="r" b="b" t="t" l="l"/>
            <a:pathLst>
              <a:path h="645663" w="645663">
                <a:moveTo>
                  <a:pt x="0" y="0"/>
                </a:moveTo>
                <a:lnTo>
                  <a:pt x="645662" y="0"/>
                </a:lnTo>
                <a:lnTo>
                  <a:pt x="645662" y="645663"/>
                </a:lnTo>
                <a:lnTo>
                  <a:pt x="0" y="64566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3" id="3"/>
          <p:cNvSpPr txBox="true"/>
          <p:nvPr/>
        </p:nvSpPr>
        <p:spPr>
          <a:xfrm rot="0">
            <a:off x="1351531" y="287787"/>
            <a:ext cx="13380594" cy="1634029"/>
          </a:xfrm>
          <a:prstGeom prst="rect">
            <a:avLst/>
          </a:prstGeom>
        </p:spPr>
        <p:txBody>
          <a:bodyPr anchor="t" rtlCol="false" tIns="0" lIns="0" bIns="0" rIns="0">
            <a:spAutoFit/>
          </a:bodyPr>
          <a:lstStyle/>
          <a:p>
            <a:pPr algn="ctr">
              <a:lnSpc>
                <a:spcPts val="6535"/>
              </a:lnSpc>
            </a:pPr>
            <a:r>
              <a:rPr lang="en-US" sz="4668" b="true">
                <a:solidFill>
                  <a:srgbClr val="FFFFFF"/>
                </a:solidFill>
                <a:latin typeface="Noto Serif Display Bold"/>
                <a:ea typeface="Noto Serif Display Bold"/>
                <a:cs typeface="Noto Serif Display Bold"/>
                <a:sym typeface="Noto Serif Display Bold"/>
              </a:rPr>
              <a:t>IV.THIẾT KẾ GIAO DIỆN VÀ THIẾT KẾ XỬ LÍ</a:t>
            </a:r>
          </a:p>
          <a:p>
            <a:pPr algn="ctr">
              <a:lnSpc>
                <a:spcPts val="6535"/>
              </a:lnSpc>
            </a:pPr>
          </a:p>
        </p:txBody>
      </p:sp>
      <p:sp>
        <p:nvSpPr>
          <p:cNvPr name="TextBox 4" id="4"/>
          <p:cNvSpPr txBox="true"/>
          <p:nvPr/>
        </p:nvSpPr>
        <p:spPr>
          <a:xfrm rot="0">
            <a:off x="2286755" y="1343332"/>
            <a:ext cx="8157857" cy="1099820"/>
          </a:xfrm>
          <a:prstGeom prst="rect">
            <a:avLst/>
          </a:prstGeom>
        </p:spPr>
        <p:txBody>
          <a:bodyPr anchor="t" rtlCol="false" tIns="0" lIns="0" bIns="0" rIns="0">
            <a:spAutoFit/>
          </a:bodyPr>
          <a:lstStyle/>
          <a:p>
            <a:pPr algn="l">
              <a:lnSpc>
                <a:spcPts val="4480"/>
              </a:lnSpc>
            </a:pPr>
            <a:r>
              <a:rPr lang="en-US" sz="3200">
                <a:solidFill>
                  <a:srgbClr val="FFFFFF"/>
                </a:solidFill>
                <a:latin typeface="Noto Serif Display"/>
                <a:ea typeface="Noto Serif Display"/>
                <a:cs typeface="Noto Serif Display"/>
                <a:sym typeface="Noto Serif Display"/>
              </a:rPr>
              <a:t>Danh sách các màn hình</a:t>
            </a:r>
          </a:p>
          <a:p>
            <a:pPr algn="l">
              <a:lnSpc>
                <a:spcPts val="4480"/>
              </a:lnSpc>
            </a:pPr>
          </a:p>
        </p:txBody>
      </p:sp>
      <p:graphicFrame>
        <p:nvGraphicFramePr>
          <p:cNvPr name="Object 5" id="5"/>
          <p:cNvGraphicFramePr/>
          <p:nvPr/>
        </p:nvGraphicFramePr>
        <p:xfrm>
          <a:off x="2020186" y="2908005"/>
          <a:ext cx="5029200" cy="3771900"/>
        </p:xfrm>
        <a:graphic>
          <a:graphicData uri="http://schemas.openxmlformats.org/presentationml/2006/ole">
            <p:oleObj imgW="6032500" imgH="4775200" r:id="rId6" progId="Excel.Sheet.12" name="Worksheet">
              <p:embed/>
              <p:pic>
                <p:nvPicPr>
                  <p:cNvPr name="" id="0"/>
                  <p:cNvPicPr/>
                  <p:nvPr/>
                </p:nvPicPr>
                <p:blipFill>
                  <a:blip r:embed="rId5"/>
                  <a:stretch>
                    <a:fillRect/>
                  </a:stretch>
                </p:blipFill>
                <p:spPr>
                  <a:xfrm>
                    <a:off x="1270000" y="1270000"/>
                    <a:ext cx="1270000" cy="1270000"/>
                  </a:xfrm>
                  <a:prstGeom prst="rect"/>
                </p:spPr>
              </p:pic>
            </p:oleObj>
          </a:graphicData>
        </a:graphic>
      </p:graphicFrame>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131F40">
                <a:alpha val="100000"/>
              </a:srgbClr>
            </a:gs>
            <a:gs pos="100000">
              <a:srgbClr val="3D6D81">
                <a:alpha val="100000"/>
              </a:srgbClr>
            </a:gs>
          </a:gsLst>
          <a:lin ang="5400000"/>
        </a:gradFill>
      </p:bgPr>
    </p:bg>
    <p:spTree>
      <p:nvGrpSpPr>
        <p:cNvPr id="1" name=""/>
        <p:cNvGrpSpPr/>
        <p:nvPr/>
      </p:nvGrpSpPr>
      <p:grpSpPr>
        <a:xfrm>
          <a:off x="0" y="0"/>
          <a:ext cx="0" cy="0"/>
          <a:chOff x="0" y="0"/>
          <a:chExt cx="0" cy="0"/>
        </a:xfrm>
      </p:grpSpPr>
      <p:sp>
        <p:nvSpPr>
          <p:cNvPr name="Freeform 2" id="2"/>
          <p:cNvSpPr/>
          <p:nvPr/>
        </p:nvSpPr>
        <p:spPr>
          <a:xfrm flipH="false" flipV="false" rot="0">
            <a:off x="599152" y="325120"/>
            <a:ext cx="589915" cy="589915"/>
          </a:xfrm>
          <a:custGeom>
            <a:avLst/>
            <a:gdLst/>
            <a:ahLst/>
            <a:cxnLst/>
            <a:rect r="r" b="b" t="t" l="l"/>
            <a:pathLst>
              <a:path h="589915" w="589915">
                <a:moveTo>
                  <a:pt x="0" y="0"/>
                </a:moveTo>
                <a:lnTo>
                  <a:pt x="589916" y="0"/>
                </a:lnTo>
                <a:lnTo>
                  <a:pt x="589916" y="589915"/>
                </a:lnTo>
                <a:lnTo>
                  <a:pt x="0" y="5899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5990108" y="7290349"/>
            <a:ext cx="1789958" cy="1757413"/>
          </a:xfrm>
          <a:custGeom>
            <a:avLst/>
            <a:gdLst/>
            <a:ahLst/>
            <a:cxnLst/>
            <a:rect r="r" b="b" t="t" l="l"/>
            <a:pathLst>
              <a:path h="1757413" w="1789958">
                <a:moveTo>
                  <a:pt x="0" y="0"/>
                </a:moveTo>
                <a:lnTo>
                  <a:pt x="1789957" y="0"/>
                </a:lnTo>
                <a:lnTo>
                  <a:pt x="1789957" y="1757413"/>
                </a:lnTo>
                <a:lnTo>
                  <a:pt x="0" y="1757413"/>
                </a:lnTo>
                <a:lnTo>
                  <a:pt x="0" y="0"/>
                </a:lnTo>
                <a:close/>
              </a:path>
            </a:pathLst>
          </a:custGeom>
          <a:blipFill>
            <a:blip r:embed="rId4">
              <a:alphaModFix amt="27000"/>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755756" y="2307069"/>
            <a:ext cx="1243189" cy="1220586"/>
          </a:xfrm>
          <a:custGeom>
            <a:avLst/>
            <a:gdLst/>
            <a:ahLst/>
            <a:cxnLst/>
            <a:rect r="r" b="b" t="t" l="l"/>
            <a:pathLst>
              <a:path h="1220586" w="1243189">
                <a:moveTo>
                  <a:pt x="0" y="0"/>
                </a:moveTo>
                <a:lnTo>
                  <a:pt x="1243189" y="0"/>
                </a:lnTo>
                <a:lnTo>
                  <a:pt x="1243189" y="1220585"/>
                </a:lnTo>
                <a:lnTo>
                  <a:pt x="0" y="1220585"/>
                </a:lnTo>
                <a:lnTo>
                  <a:pt x="0" y="0"/>
                </a:lnTo>
                <a:close/>
              </a:path>
            </a:pathLst>
          </a:custGeom>
          <a:blipFill>
            <a:blip r:embed="rId4">
              <a:alphaModFix amt="72000"/>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894110" y="2673356"/>
            <a:ext cx="6880766" cy="535635"/>
          </a:xfrm>
          <a:prstGeom prst="rect">
            <a:avLst/>
          </a:prstGeom>
        </p:spPr>
        <p:txBody>
          <a:bodyPr anchor="t" rtlCol="false" tIns="0" lIns="0" bIns="0" rIns="0">
            <a:spAutoFit/>
          </a:bodyPr>
          <a:lstStyle/>
          <a:p>
            <a:pPr algn="l" marL="836765" indent="-418383" lvl="1">
              <a:lnSpc>
                <a:spcPts val="4108"/>
              </a:lnSpc>
              <a:spcBef>
                <a:spcPct val="0"/>
              </a:spcBef>
              <a:buAutoNum type="arabicPeriod" startAt="1"/>
            </a:pPr>
            <a:r>
              <a:rPr lang="en-US" b="true" sz="3875">
                <a:solidFill>
                  <a:srgbClr val="FFFFFF"/>
                </a:solidFill>
                <a:latin typeface="Noto Serif Display Bold"/>
                <a:ea typeface="Noto Serif Display Bold"/>
                <a:cs typeface="Noto Serif Display Bold"/>
                <a:sym typeface="Noto Serif Display Bold"/>
              </a:rPr>
              <a:t>  BỐI CẢNH THỰC TẾ</a:t>
            </a:r>
          </a:p>
        </p:txBody>
      </p:sp>
      <p:sp>
        <p:nvSpPr>
          <p:cNvPr name="Freeform 6" id="6"/>
          <p:cNvSpPr/>
          <p:nvPr/>
        </p:nvSpPr>
        <p:spPr>
          <a:xfrm flipH="false" flipV="false" rot="0">
            <a:off x="755756" y="1096486"/>
            <a:ext cx="7934987" cy="1255171"/>
          </a:xfrm>
          <a:custGeom>
            <a:avLst/>
            <a:gdLst/>
            <a:ahLst/>
            <a:cxnLst/>
            <a:rect r="r" b="b" t="t" l="l"/>
            <a:pathLst>
              <a:path h="1255171" w="7934987">
                <a:moveTo>
                  <a:pt x="0" y="0"/>
                </a:moveTo>
                <a:lnTo>
                  <a:pt x="7934987" y="0"/>
                </a:lnTo>
                <a:lnTo>
                  <a:pt x="7934987" y="1255171"/>
                </a:lnTo>
                <a:lnTo>
                  <a:pt x="0" y="125517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5400000">
            <a:off x="15415930" y="642263"/>
            <a:ext cx="2546400" cy="1912115"/>
          </a:xfrm>
          <a:custGeom>
            <a:avLst/>
            <a:gdLst/>
            <a:ahLst/>
            <a:cxnLst/>
            <a:rect r="r" b="b" t="t" l="l"/>
            <a:pathLst>
              <a:path h="1912115" w="2546400">
                <a:moveTo>
                  <a:pt x="0" y="0"/>
                </a:moveTo>
                <a:lnTo>
                  <a:pt x="2546400" y="0"/>
                </a:lnTo>
                <a:lnTo>
                  <a:pt x="2546400" y="1912114"/>
                </a:lnTo>
                <a:lnTo>
                  <a:pt x="0" y="191211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8" id="8"/>
          <p:cNvGrpSpPr/>
          <p:nvPr/>
        </p:nvGrpSpPr>
        <p:grpSpPr>
          <a:xfrm rot="0">
            <a:off x="15990108" y="657568"/>
            <a:ext cx="1269192" cy="1790943"/>
            <a:chOff x="0" y="0"/>
            <a:chExt cx="660181" cy="931574"/>
          </a:xfrm>
        </p:grpSpPr>
        <p:sp>
          <p:nvSpPr>
            <p:cNvPr name="Freeform 9" id="9"/>
            <p:cNvSpPr/>
            <p:nvPr/>
          </p:nvSpPr>
          <p:spPr>
            <a:xfrm flipH="false" flipV="false" rot="0">
              <a:off x="0" y="0"/>
              <a:ext cx="660181" cy="931574"/>
            </a:xfrm>
            <a:custGeom>
              <a:avLst/>
              <a:gdLst/>
              <a:ahLst/>
              <a:cxnLst/>
              <a:rect r="r" b="b" t="t" l="l"/>
              <a:pathLst>
                <a:path h="931574" w="660181">
                  <a:moveTo>
                    <a:pt x="0" y="0"/>
                  </a:moveTo>
                  <a:lnTo>
                    <a:pt x="660181" y="0"/>
                  </a:lnTo>
                  <a:lnTo>
                    <a:pt x="660181" y="931574"/>
                  </a:lnTo>
                  <a:lnTo>
                    <a:pt x="0" y="931574"/>
                  </a:lnTo>
                  <a:close/>
                </a:path>
              </a:pathLst>
            </a:custGeom>
            <a:blipFill>
              <a:blip r:embed="rId10"/>
              <a:stretch>
                <a:fillRect l="0" t="-3283" r="0" b="-3283"/>
              </a:stretch>
            </a:blipFill>
          </p:spPr>
        </p:sp>
      </p:grpSp>
      <p:sp>
        <p:nvSpPr>
          <p:cNvPr name="TextBox 10" id="10"/>
          <p:cNvSpPr txBox="true"/>
          <p:nvPr/>
        </p:nvSpPr>
        <p:spPr>
          <a:xfrm rot="0">
            <a:off x="894110" y="1152233"/>
            <a:ext cx="6880766" cy="805153"/>
          </a:xfrm>
          <a:prstGeom prst="rect">
            <a:avLst/>
          </a:prstGeom>
        </p:spPr>
        <p:txBody>
          <a:bodyPr anchor="t" rtlCol="false" tIns="0" lIns="0" bIns="0" rIns="0">
            <a:spAutoFit/>
          </a:bodyPr>
          <a:lstStyle/>
          <a:p>
            <a:pPr algn="ctr">
              <a:lnSpc>
                <a:spcPts val="6546"/>
              </a:lnSpc>
            </a:pPr>
            <a:r>
              <a:rPr lang="en-US" sz="4676" b="true">
                <a:solidFill>
                  <a:srgbClr val="FFFFFF"/>
                </a:solidFill>
                <a:latin typeface="Noto Serif Display Bold"/>
                <a:ea typeface="Noto Serif Display Bold"/>
                <a:cs typeface="Noto Serif Display Bold"/>
                <a:sym typeface="Noto Serif Display Bold"/>
              </a:rPr>
              <a:t>I. Khảo sát hiện trạng</a:t>
            </a:r>
          </a:p>
        </p:txBody>
      </p:sp>
      <p:sp>
        <p:nvSpPr>
          <p:cNvPr name="TextBox 11" id="11"/>
          <p:cNvSpPr txBox="true"/>
          <p:nvPr/>
        </p:nvSpPr>
        <p:spPr>
          <a:xfrm rot="0">
            <a:off x="4869624" y="3688116"/>
            <a:ext cx="9525" cy="580390"/>
          </a:xfrm>
          <a:prstGeom prst="rect">
            <a:avLst/>
          </a:prstGeom>
        </p:spPr>
        <p:txBody>
          <a:bodyPr anchor="t" rtlCol="false" tIns="0" lIns="0" bIns="0" rIns="0">
            <a:spAutoFit/>
          </a:bodyPr>
          <a:lstStyle/>
          <a:p>
            <a:pPr algn="ctr">
              <a:lnSpc>
                <a:spcPts val="4759"/>
              </a:lnSpc>
            </a:pPr>
          </a:p>
        </p:txBody>
      </p:sp>
      <p:sp>
        <p:nvSpPr>
          <p:cNvPr name="TextBox 12" id="12"/>
          <p:cNvSpPr txBox="true"/>
          <p:nvPr/>
        </p:nvSpPr>
        <p:spPr>
          <a:xfrm rot="0">
            <a:off x="659352" y="3546704"/>
            <a:ext cx="17446431" cy="1127844"/>
          </a:xfrm>
          <a:prstGeom prst="rect">
            <a:avLst/>
          </a:prstGeom>
        </p:spPr>
        <p:txBody>
          <a:bodyPr anchor="t" rtlCol="false" tIns="0" lIns="0" bIns="0" rIns="0">
            <a:spAutoFit/>
          </a:bodyPr>
          <a:lstStyle/>
          <a:p>
            <a:pPr algn="just">
              <a:lnSpc>
                <a:spcPts val="4510"/>
              </a:lnSpc>
            </a:pPr>
            <a:r>
              <a:rPr lang="en-US" sz="3221">
                <a:solidFill>
                  <a:srgbClr val="FFFFFF"/>
                </a:solidFill>
                <a:latin typeface="Noto Serif Display"/>
                <a:ea typeface="Noto Serif Display"/>
                <a:cs typeface="Noto Serif Display"/>
                <a:sym typeface="Noto Serif Display"/>
              </a:rPr>
              <a:t>Hiện nay, nhu cầu tập luyện tăng cao thúc đẩy sự phát triển của các phòng gym, nhưng nhiều nơi vẫn quản lý thủ công, tốn thời gian và dễ sai sót.</a:t>
            </a:r>
          </a:p>
        </p:txBody>
      </p:sp>
      <p:sp>
        <p:nvSpPr>
          <p:cNvPr name="Freeform 13" id="13"/>
          <p:cNvSpPr/>
          <p:nvPr/>
        </p:nvSpPr>
        <p:spPr>
          <a:xfrm flipH="false" flipV="false" rot="0">
            <a:off x="755756" y="4884098"/>
            <a:ext cx="1243189" cy="1220586"/>
          </a:xfrm>
          <a:custGeom>
            <a:avLst/>
            <a:gdLst/>
            <a:ahLst/>
            <a:cxnLst/>
            <a:rect r="r" b="b" t="t" l="l"/>
            <a:pathLst>
              <a:path h="1220586" w="1243189">
                <a:moveTo>
                  <a:pt x="0" y="0"/>
                </a:moveTo>
                <a:lnTo>
                  <a:pt x="1243189" y="0"/>
                </a:lnTo>
                <a:lnTo>
                  <a:pt x="1243189" y="1220586"/>
                </a:lnTo>
                <a:lnTo>
                  <a:pt x="0" y="1220586"/>
                </a:lnTo>
                <a:lnTo>
                  <a:pt x="0" y="0"/>
                </a:lnTo>
                <a:close/>
              </a:path>
            </a:pathLst>
          </a:custGeom>
          <a:blipFill>
            <a:blip r:embed="rId4">
              <a:alphaModFix amt="72000"/>
              <a:extLst>
                <a:ext uri="{96DAC541-7B7A-43D3-8B79-37D633B846F1}">
                  <asvg:svgBlip xmlns:asvg="http://schemas.microsoft.com/office/drawing/2016/SVG/main" r:embed="rId5"/>
                </a:ext>
              </a:extLst>
            </a:blip>
            <a:stretch>
              <a:fillRect l="0" t="0" r="0" b="0"/>
            </a:stretch>
          </a:blipFill>
        </p:spPr>
      </p:sp>
      <p:sp>
        <p:nvSpPr>
          <p:cNvPr name="TextBox 14" id="14"/>
          <p:cNvSpPr txBox="true"/>
          <p:nvPr/>
        </p:nvSpPr>
        <p:spPr>
          <a:xfrm rot="0">
            <a:off x="1189068" y="5255573"/>
            <a:ext cx="6880766" cy="535635"/>
          </a:xfrm>
          <a:prstGeom prst="rect">
            <a:avLst/>
          </a:prstGeom>
        </p:spPr>
        <p:txBody>
          <a:bodyPr anchor="t" rtlCol="false" tIns="0" lIns="0" bIns="0" rIns="0">
            <a:spAutoFit/>
          </a:bodyPr>
          <a:lstStyle/>
          <a:p>
            <a:pPr algn="l">
              <a:lnSpc>
                <a:spcPts val="4108"/>
              </a:lnSpc>
              <a:spcBef>
                <a:spcPct val="0"/>
              </a:spcBef>
            </a:pPr>
            <a:r>
              <a:rPr lang="en-US" b="true" sz="3875">
                <a:solidFill>
                  <a:srgbClr val="FFFFFF"/>
                </a:solidFill>
                <a:latin typeface="Noto Serif Display Bold"/>
                <a:ea typeface="Noto Serif Display Bold"/>
                <a:cs typeface="Noto Serif Display Bold"/>
                <a:sym typeface="Noto Serif Display Bold"/>
              </a:rPr>
              <a:t>2.   MỤC TIÊU ỨNG DỤNG</a:t>
            </a:r>
          </a:p>
        </p:txBody>
      </p:sp>
      <p:sp>
        <p:nvSpPr>
          <p:cNvPr name="TextBox 15" id="15"/>
          <p:cNvSpPr txBox="true"/>
          <p:nvPr/>
        </p:nvSpPr>
        <p:spPr>
          <a:xfrm rot="0">
            <a:off x="2346045" y="5828598"/>
            <a:ext cx="12852632" cy="580390"/>
          </a:xfrm>
          <a:prstGeom prst="rect">
            <a:avLst/>
          </a:prstGeom>
        </p:spPr>
        <p:txBody>
          <a:bodyPr anchor="t" rtlCol="false" tIns="0" lIns="0" bIns="0" rIns="0">
            <a:spAutoFit/>
          </a:bodyPr>
          <a:lstStyle/>
          <a:p>
            <a:pPr algn="just">
              <a:lnSpc>
                <a:spcPts val="4759"/>
              </a:lnSpc>
            </a:pPr>
            <a:r>
              <a:rPr lang="en-US" sz="3399">
                <a:solidFill>
                  <a:srgbClr val="FFFFFF"/>
                </a:solidFill>
                <a:latin typeface="Noto Serif Display"/>
                <a:ea typeface="Noto Serif Display"/>
                <a:cs typeface="Noto Serif Display"/>
                <a:sym typeface="Noto Serif Display"/>
              </a:rPr>
              <a:t>Xây dựng một ứng dụng quản lý phòng gym nhằm:</a:t>
            </a:r>
          </a:p>
        </p:txBody>
      </p:sp>
      <p:sp>
        <p:nvSpPr>
          <p:cNvPr name="TextBox 16" id="16"/>
          <p:cNvSpPr txBox="true"/>
          <p:nvPr/>
        </p:nvSpPr>
        <p:spPr>
          <a:xfrm rot="0">
            <a:off x="755756" y="6520009"/>
            <a:ext cx="18384462" cy="2785697"/>
          </a:xfrm>
          <a:prstGeom prst="rect">
            <a:avLst/>
          </a:prstGeom>
        </p:spPr>
        <p:txBody>
          <a:bodyPr anchor="t" rtlCol="false" tIns="0" lIns="0" bIns="0" rIns="0">
            <a:spAutoFit/>
          </a:bodyPr>
          <a:lstStyle/>
          <a:p>
            <a:pPr algn="just" marL="691292" indent="-345646" lvl="1">
              <a:lnSpc>
                <a:spcPts val="4482"/>
              </a:lnSpc>
              <a:buFont typeface="Arial"/>
              <a:buChar char="•"/>
            </a:pPr>
            <a:r>
              <a:rPr lang="en-US" sz="3201">
                <a:solidFill>
                  <a:srgbClr val="FFFFFF"/>
                </a:solidFill>
                <a:latin typeface="Noto Serif Display"/>
                <a:ea typeface="Noto Serif Display"/>
                <a:cs typeface="Noto Serif Display"/>
                <a:sym typeface="Noto Serif Display"/>
              </a:rPr>
              <a:t>Đăng ký hội viên: Nhân viên nhập thông tin khách hàng và gói tập vào hệ thống.</a:t>
            </a:r>
          </a:p>
          <a:p>
            <a:pPr algn="just" marL="691292" indent="-345646" lvl="1">
              <a:lnSpc>
                <a:spcPts val="4482"/>
              </a:lnSpc>
              <a:buFont typeface="Arial"/>
              <a:buChar char="•"/>
            </a:pPr>
            <a:r>
              <a:rPr lang="en-US" sz="3201">
                <a:solidFill>
                  <a:srgbClr val="FFFFFF"/>
                </a:solidFill>
                <a:latin typeface="Noto Serif Display"/>
                <a:ea typeface="Noto Serif Display"/>
                <a:cs typeface="Noto Serif Display"/>
                <a:sym typeface="Noto Serif Display"/>
              </a:rPr>
              <a:t>Quản lý thiết bị: Theo dõi tình trạng thiết bị</a:t>
            </a:r>
          </a:p>
          <a:p>
            <a:pPr algn="just" marL="691292" indent="-345646" lvl="1">
              <a:lnSpc>
                <a:spcPts val="4482"/>
              </a:lnSpc>
              <a:buFont typeface="Arial"/>
              <a:buChar char="•"/>
            </a:pPr>
            <a:r>
              <a:rPr lang="en-US" sz="3201">
                <a:solidFill>
                  <a:srgbClr val="FFFFFF"/>
                </a:solidFill>
                <a:latin typeface="Noto Serif Display"/>
                <a:ea typeface="Noto Serif Display"/>
                <a:cs typeface="Noto Serif Display"/>
                <a:sym typeface="Noto Serif Display"/>
              </a:rPr>
              <a:t>Bán hàng: Quản lý sản phẩm thực phẩm chức năng, bán hàng và theo dõi tồn kho</a:t>
            </a:r>
          </a:p>
          <a:p>
            <a:pPr algn="just">
              <a:lnSpc>
                <a:spcPts val="4482"/>
              </a:lnSpc>
            </a:pPr>
          </a:p>
          <a:p>
            <a:pPr algn="just">
              <a:lnSpc>
                <a:spcPts val="4482"/>
              </a:lnSpc>
            </a:pPr>
          </a:p>
        </p:txBody>
      </p:sp>
      <p:sp>
        <p:nvSpPr>
          <p:cNvPr name="TextBox 17" id="17"/>
          <p:cNvSpPr txBox="true"/>
          <p:nvPr/>
        </p:nvSpPr>
        <p:spPr>
          <a:xfrm rot="0">
            <a:off x="755756" y="6599238"/>
            <a:ext cx="21614827" cy="537845"/>
          </a:xfrm>
          <a:prstGeom prst="rect">
            <a:avLst/>
          </a:prstGeom>
        </p:spPr>
        <p:txBody>
          <a:bodyPr anchor="t" rtlCol="false" tIns="0" lIns="0" bIns="0" rIns="0">
            <a:spAutoFit/>
          </a:bodyPr>
          <a:lstStyle/>
          <a:p>
            <a:pPr algn="just">
              <a:lnSpc>
                <a:spcPts val="4480"/>
              </a:lnSpc>
            </a:pPr>
          </a:p>
        </p:txBody>
      </p:sp>
      <p:sp>
        <p:nvSpPr>
          <p:cNvPr name="TextBox 18" id="18"/>
          <p:cNvSpPr txBox="true"/>
          <p:nvPr/>
        </p:nvSpPr>
        <p:spPr>
          <a:xfrm rot="0">
            <a:off x="755756" y="7289510"/>
            <a:ext cx="19637981" cy="537845"/>
          </a:xfrm>
          <a:prstGeom prst="rect">
            <a:avLst/>
          </a:prstGeom>
        </p:spPr>
        <p:txBody>
          <a:bodyPr anchor="t" rtlCol="false" tIns="0" lIns="0" bIns="0" rIns="0">
            <a:spAutoFit/>
          </a:bodyPr>
          <a:lstStyle/>
          <a:p>
            <a:pPr algn="just">
              <a:lnSpc>
                <a:spcPts val="4480"/>
              </a:lnSpc>
            </a:pPr>
          </a:p>
        </p:txBody>
      </p:sp>
      <p:sp>
        <p:nvSpPr>
          <p:cNvPr name="TextBox 19" id="19"/>
          <p:cNvSpPr txBox="true"/>
          <p:nvPr/>
        </p:nvSpPr>
        <p:spPr>
          <a:xfrm rot="0">
            <a:off x="755756" y="8170255"/>
            <a:ext cx="19069596" cy="2223770"/>
          </a:xfrm>
          <a:prstGeom prst="rect">
            <a:avLst/>
          </a:prstGeom>
        </p:spPr>
        <p:txBody>
          <a:bodyPr anchor="t" rtlCol="false" tIns="0" lIns="0" bIns="0" rIns="0">
            <a:spAutoFit/>
          </a:bodyPr>
          <a:lstStyle/>
          <a:p>
            <a:pPr algn="just" marL="690881" indent="-345440" lvl="1">
              <a:lnSpc>
                <a:spcPts val="4480"/>
              </a:lnSpc>
              <a:buFont typeface="Arial"/>
              <a:buChar char="•"/>
            </a:pPr>
            <a:r>
              <a:rPr lang="en-US" sz="3200">
                <a:solidFill>
                  <a:srgbClr val="FFFFFF"/>
                </a:solidFill>
                <a:latin typeface="Noto Serif Display"/>
                <a:ea typeface="Noto Serif Display"/>
                <a:cs typeface="Noto Serif Display"/>
                <a:sym typeface="Noto Serif Display"/>
              </a:rPr>
              <a:t>Quản lý gói tập: Theo dõi hạn sử dụng, gia hạn gói tập.</a:t>
            </a:r>
          </a:p>
          <a:p>
            <a:pPr algn="just" marL="690881" indent="-345440" lvl="1">
              <a:lnSpc>
                <a:spcPts val="4480"/>
              </a:lnSpc>
              <a:buFont typeface="Arial"/>
              <a:buChar char="•"/>
            </a:pPr>
            <a:r>
              <a:rPr lang="en-US" sz="3200">
                <a:solidFill>
                  <a:srgbClr val="FFFFFF"/>
                </a:solidFill>
                <a:latin typeface="Noto Serif Display"/>
                <a:ea typeface="Noto Serif Display"/>
                <a:cs typeface="Noto Serif Display"/>
                <a:sym typeface="Noto Serif Display"/>
              </a:rPr>
              <a:t>Thanh toán &amp; tài chính: Ghi nhận thanh toán, in hóa đơn, thống kê doanh thu và chi phí.</a:t>
            </a:r>
          </a:p>
          <a:p>
            <a:pPr algn="just" marL="690881" indent="-345440" lvl="1">
              <a:lnSpc>
                <a:spcPts val="4480"/>
              </a:lnSpc>
              <a:buFont typeface="Arial"/>
              <a:buChar char="•"/>
            </a:pPr>
            <a:r>
              <a:rPr lang="en-US" sz="3200">
                <a:solidFill>
                  <a:srgbClr val="FFFFFF"/>
                </a:solidFill>
                <a:latin typeface="Noto Serif Display"/>
                <a:ea typeface="Noto Serif Display"/>
                <a:cs typeface="Noto Serif Display"/>
                <a:sym typeface="Noto Serif Display"/>
              </a:rPr>
              <a:t>Báo cáo doanh thu</a:t>
            </a:r>
          </a:p>
          <a:p>
            <a:pPr algn="just">
              <a:lnSpc>
                <a:spcPts val="4480"/>
              </a:lnSpc>
            </a:pPr>
          </a:p>
        </p:txBody>
      </p:sp>
    </p:spTree>
  </p:cSld>
  <p:clrMapOvr>
    <a:masterClrMapping/>
  </p:clrMapOvr>
  <p:transition spd="slow">
    <p:push dir="l"/>
  </p:transition>
</p:sld>
</file>

<file path=ppt/slides/slide30.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131F40">
                <a:alpha val="100000"/>
              </a:srgbClr>
            </a:gs>
            <a:gs pos="100000">
              <a:srgbClr val="3D6D81">
                <a:alpha val="100000"/>
              </a:srgbClr>
            </a:gs>
          </a:gsLst>
          <a:lin ang="5400000"/>
        </a:gradFill>
      </p:bgPr>
    </p:bg>
    <p:spTree>
      <p:nvGrpSpPr>
        <p:cNvPr id="1" name=""/>
        <p:cNvGrpSpPr/>
        <p:nvPr/>
      </p:nvGrpSpPr>
      <p:grpSpPr>
        <a:xfrm>
          <a:off x="0" y="0"/>
          <a:ext cx="0" cy="0"/>
          <a:chOff x="0" y="0"/>
          <a:chExt cx="0" cy="0"/>
        </a:xfrm>
      </p:grpSpPr>
      <p:sp>
        <p:nvSpPr>
          <p:cNvPr name="Freeform 2" id="2"/>
          <p:cNvSpPr/>
          <p:nvPr/>
        </p:nvSpPr>
        <p:spPr>
          <a:xfrm flipH="false" flipV="false" rot="-5400000">
            <a:off x="4984803" y="-1314334"/>
            <a:ext cx="8318394" cy="13299759"/>
          </a:xfrm>
          <a:custGeom>
            <a:avLst/>
            <a:gdLst/>
            <a:ahLst/>
            <a:cxnLst/>
            <a:rect r="r" b="b" t="t" l="l"/>
            <a:pathLst>
              <a:path h="13299759" w="8318394">
                <a:moveTo>
                  <a:pt x="0" y="0"/>
                </a:moveTo>
                <a:lnTo>
                  <a:pt x="8318394" y="0"/>
                </a:lnTo>
                <a:lnTo>
                  <a:pt x="8318394" y="13299759"/>
                </a:lnTo>
                <a:lnTo>
                  <a:pt x="0" y="1329975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3667225" y="1525907"/>
            <a:ext cx="742265" cy="742265"/>
          </a:xfrm>
          <a:custGeom>
            <a:avLst/>
            <a:gdLst/>
            <a:ahLst/>
            <a:cxnLst/>
            <a:rect r="r" b="b" t="t" l="l"/>
            <a:pathLst>
              <a:path h="742265" w="742265">
                <a:moveTo>
                  <a:pt x="0" y="0"/>
                </a:moveTo>
                <a:lnTo>
                  <a:pt x="742264" y="0"/>
                </a:lnTo>
                <a:lnTo>
                  <a:pt x="742264" y="742265"/>
                </a:lnTo>
                <a:lnTo>
                  <a:pt x="0" y="74226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6595089" y="4598153"/>
            <a:ext cx="5097823" cy="1636709"/>
          </a:xfrm>
          <a:prstGeom prst="rect">
            <a:avLst/>
          </a:prstGeom>
        </p:spPr>
        <p:txBody>
          <a:bodyPr anchor="t" rtlCol="false" tIns="0" lIns="0" bIns="0" rIns="0">
            <a:spAutoFit/>
          </a:bodyPr>
          <a:lstStyle/>
          <a:p>
            <a:pPr algn="ctr">
              <a:lnSpc>
                <a:spcPts val="12523"/>
              </a:lnSpc>
              <a:spcBef>
                <a:spcPct val="0"/>
              </a:spcBef>
            </a:pPr>
            <a:r>
              <a:rPr lang="en-US" b="true" sz="11814">
                <a:solidFill>
                  <a:srgbClr val="FFFFFF"/>
                </a:solidFill>
                <a:latin typeface="TT Lakes Neue Bold"/>
                <a:ea typeface="TT Lakes Neue Bold"/>
                <a:cs typeface="TT Lakes Neue Bold"/>
                <a:sym typeface="TT Lakes Neue Bold"/>
              </a:rPr>
              <a:t>YOU!</a:t>
            </a:r>
          </a:p>
        </p:txBody>
      </p:sp>
      <p:sp>
        <p:nvSpPr>
          <p:cNvPr name="TextBox 5" id="5"/>
          <p:cNvSpPr txBox="true"/>
          <p:nvPr/>
        </p:nvSpPr>
        <p:spPr>
          <a:xfrm rot="0">
            <a:off x="6245623" y="3359600"/>
            <a:ext cx="5796755" cy="1636709"/>
          </a:xfrm>
          <a:prstGeom prst="rect">
            <a:avLst/>
          </a:prstGeom>
        </p:spPr>
        <p:txBody>
          <a:bodyPr anchor="t" rtlCol="false" tIns="0" lIns="0" bIns="0" rIns="0">
            <a:spAutoFit/>
          </a:bodyPr>
          <a:lstStyle/>
          <a:p>
            <a:pPr algn="ctr">
              <a:lnSpc>
                <a:spcPts val="12523"/>
              </a:lnSpc>
              <a:spcBef>
                <a:spcPct val="0"/>
              </a:spcBef>
            </a:pPr>
            <a:r>
              <a:rPr lang="en-US" b="true" sz="11814">
                <a:solidFill>
                  <a:srgbClr val="84E3F8"/>
                </a:solidFill>
                <a:latin typeface="TT Lakes Neue Bold"/>
                <a:ea typeface="TT Lakes Neue Bold"/>
                <a:cs typeface="TT Lakes Neue Bold"/>
                <a:sym typeface="TT Lakes Neue Bold"/>
              </a:rPr>
              <a:t>THANK</a:t>
            </a:r>
          </a:p>
        </p:txBody>
      </p:sp>
      <p:sp>
        <p:nvSpPr>
          <p:cNvPr name="Freeform 6" id="6"/>
          <p:cNvSpPr/>
          <p:nvPr/>
        </p:nvSpPr>
        <p:spPr>
          <a:xfrm flipH="false" flipV="false" rot="0">
            <a:off x="2494121" y="857710"/>
            <a:ext cx="1789958" cy="1757413"/>
          </a:xfrm>
          <a:custGeom>
            <a:avLst/>
            <a:gdLst/>
            <a:ahLst/>
            <a:cxnLst/>
            <a:rect r="r" b="b" t="t" l="l"/>
            <a:pathLst>
              <a:path h="1757413" w="1789958">
                <a:moveTo>
                  <a:pt x="0" y="0"/>
                </a:moveTo>
                <a:lnTo>
                  <a:pt x="1789958" y="0"/>
                </a:lnTo>
                <a:lnTo>
                  <a:pt x="1789958" y="1757413"/>
                </a:lnTo>
                <a:lnTo>
                  <a:pt x="0" y="1757413"/>
                </a:lnTo>
                <a:lnTo>
                  <a:pt x="0" y="0"/>
                </a:lnTo>
                <a:close/>
              </a:path>
            </a:pathLst>
          </a:custGeom>
          <a:blipFill>
            <a:blip r:embed="rId6">
              <a:alphaModFix amt="27000"/>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131F40">
                <a:alpha val="100000"/>
              </a:srgbClr>
            </a:gs>
            <a:gs pos="100000">
              <a:srgbClr val="3D6D81">
                <a:alpha val="100000"/>
              </a:srgbClr>
            </a:gs>
          </a:gsLst>
          <a:lin ang="5400000"/>
        </a:gradFill>
      </p:bgPr>
    </p:bg>
    <p:spTree>
      <p:nvGrpSpPr>
        <p:cNvPr id="1" name=""/>
        <p:cNvGrpSpPr/>
        <p:nvPr/>
      </p:nvGrpSpPr>
      <p:grpSpPr>
        <a:xfrm>
          <a:off x="0" y="0"/>
          <a:ext cx="0" cy="0"/>
          <a:chOff x="0" y="0"/>
          <a:chExt cx="0" cy="0"/>
        </a:xfrm>
      </p:grpSpPr>
      <p:sp>
        <p:nvSpPr>
          <p:cNvPr name="Freeform 2" id="2"/>
          <p:cNvSpPr/>
          <p:nvPr/>
        </p:nvSpPr>
        <p:spPr>
          <a:xfrm flipH="false" flipV="false" rot="0">
            <a:off x="705869" y="383037"/>
            <a:ext cx="645663" cy="645663"/>
          </a:xfrm>
          <a:custGeom>
            <a:avLst/>
            <a:gdLst/>
            <a:ahLst/>
            <a:cxnLst/>
            <a:rect r="r" b="b" t="t" l="l"/>
            <a:pathLst>
              <a:path h="645663" w="645663">
                <a:moveTo>
                  <a:pt x="0" y="0"/>
                </a:moveTo>
                <a:lnTo>
                  <a:pt x="645662" y="0"/>
                </a:lnTo>
                <a:lnTo>
                  <a:pt x="645662" y="645663"/>
                </a:lnTo>
                <a:lnTo>
                  <a:pt x="0" y="64566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5990108" y="7290349"/>
            <a:ext cx="1789958" cy="1757413"/>
          </a:xfrm>
          <a:custGeom>
            <a:avLst/>
            <a:gdLst/>
            <a:ahLst/>
            <a:cxnLst/>
            <a:rect r="r" b="b" t="t" l="l"/>
            <a:pathLst>
              <a:path h="1757413" w="1789958">
                <a:moveTo>
                  <a:pt x="0" y="0"/>
                </a:moveTo>
                <a:lnTo>
                  <a:pt x="1789957" y="0"/>
                </a:lnTo>
                <a:lnTo>
                  <a:pt x="1789957" y="1757413"/>
                </a:lnTo>
                <a:lnTo>
                  <a:pt x="0" y="1757413"/>
                </a:lnTo>
                <a:lnTo>
                  <a:pt x="0" y="0"/>
                </a:lnTo>
                <a:close/>
              </a:path>
            </a:pathLst>
          </a:custGeom>
          <a:blipFill>
            <a:blip r:embed="rId4">
              <a:alphaModFix amt="27000"/>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1351531" y="933450"/>
            <a:ext cx="9966266" cy="1686099"/>
          </a:xfrm>
          <a:prstGeom prst="rect">
            <a:avLst/>
          </a:prstGeom>
        </p:spPr>
        <p:txBody>
          <a:bodyPr anchor="t" rtlCol="false" tIns="0" lIns="0" bIns="0" rIns="0">
            <a:spAutoFit/>
          </a:bodyPr>
          <a:lstStyle/>
          <a:p>
            <a:pPr algn="ctr">
              <a:lnSpc>
                <a:spcPts val="6815"/>
              </a:lnSpc>
            </a:pPr>
            <a:r>
              <a:rPr lang="en-US" sz="4868" b="true">
                <a:solidFill>
                  <a:srgbClr val="FFFFFF"/>
                </a:solidFill>
                <a:latin typeface="Noto Serif Display Bold"/>
                <a:ea typeface="Noto Serif Display Bold"/>
                <a:cs typeface="Noto Serif Display Bold"/>
                <a:sym typeface="Noto Serif Display Bold"/>
              </a:rPr>
              <a:t>MONG MUỐN CỦA PHÒNG GYM</a:t>
            </a:r>
          </a:p>
          <a:p>
            <a:pPr algn="ctr">
              <a:lnSpc>
                <a:spcPts val="6815"/>
              </a:lnSpc>
            </a:pPr>
          </a:p>
        </p:txBody>
      </p:sp>
      <p:sp>
        <p:nvSpPr>
          <p:cNvPr name="TextBox 5" id="5"/>
          <p:cNvSpPr txBox="true"/>
          <p:nvPr/>
        </p:nvSpPr>
        <p:spPr>
          <a:xfrm rot="0">
            <a:off x="1028700" y="1700300"/>
            <a:ext cx="11863783" cy="7390765"/>
          </a:xfrm>
          <a:prstGeom prst="rect">
            <a:avLst/>
          </a:prstGeom>
        </p:spPr>
        <p:txBody>
          <a:bodyPr anchor="t" rtlCol="false" tIns="0" lIns="0" bIns="0" rIns="0">
            <a:spAutoFit/>
          </a:bodyPr>
          <a:lstStyle/>
          <a:p>
            <a:pPr algn="l">
              <a:lnSpc>
                <a:spcPts val="5120"/>
              </a:lnSpc>
            </a:pPr>
          </a:p>
          <a:p>
            <a:pPr algn="l" marL="690881" indent="-345440" lvl="1">
              <a:lnSpc>
                <a:spcPts val="6944"/>
              </a:lnSpc>
              <a:buFont typeface="Arial"/>
              <a:buChar char="•"/>
            </a:pPr>
            <a:r>
              <a:rPr lang="en-US" sz="3200">
                <a:solidFill>
                  <a:srgbClr val="FFFFFF"/>
                </a:solidFill>
                <a:latin typeface="Noto Serif Display"/>
                <a:ea typeface="Noto Serif Display"/>
                <a:cs typeface="Noto Serif Display"/>
                <a:sym typeface="Noto Serif Display"/>
              </a:rPr>
              <a:t>Hiển thị đầy đủ thông tin của hội viên phòng gym</a:t>
            </a:r>
          </a:p>
          <a:p>
            <a:pPr algn="l" marL="690881" indent="-345440" lvl="1">
              <a:lnSpc>
                <a:spcPts val="6944"/>
              </a:lnSpc>
              <a:buFont typeface="Arial"/>
              <a:buChar char="•"/>
            </a:pPr>
            <a:r>
              <a:rPr lang="en-US" sz="3200">
                <a:solidFill>
                  <a:srgbClr val="FFFFFF"/>
                </a:solidFill>
                <a:latin typeface="Noto Serif Display"/>
                <a:ea typeface="Noto Serif Display"/>
                <a:cs typeface="Noto Serif Display"/>
                <a:sym typeface="Noto Serif Display"/>
              </a:rPr>
              <a:t>Khách hàng có thể xem được cái thông tin và thông báo đến từ phòng gym</a:t>
            </a:r>
          </a:p>
          <a:p>
            <a:pPr algn="l" marL="690881" indent="-345440" lvl="1">
              <a:lnSpc>
                <a:spcPts val="6944"/>
              </a:lnSpc>
              <a:buFont typeface="Arial"/>
              <a:buChar char="•"/>
            </a:pPr>
            <a:r>
              <a:rPr lang="en-US" sz="3200">
                <a:solidFill>
                  <a:srgbClr val="FFFFFF"/>
                </a:solidFill>
                <a:latin typeface="Noto Serif Display"/>
                <a:ea typeface="Noto Serif Display"/>
                <a:cs typeface="Noto Serif Display"/>
                <a:sym typeface="Noto Serif Display"/>
              </a:rPr>
              <a:t>Quản lý dễ dàng các gói dịch vụ phòng gym, huấn luyện viên, thiết bị...</a:t>
            </a:r>
          </a:p>
          <a:p>
            <a:pPr algn="l" marL="690881" indent="-345440" lvl="1">
              <a:lnSpc>
                <a:spcPts val="6944"/>
              </a:lnSpc>
              <a:buFont typeface="Arial"/>
              <a:buChar char="•"/>
            </a:pPr>
            <a:r>
              <a:rPr lang="en-US" sz="3200">
                <a:solidFill>
                  <a:srgbClr val="FFFFFF"/>
                </a:solidFill>
                <a:latin typeface="Noto Serif Display"/>
                <a:ea typeface="Noto Serif Display"/>
                <a:cs typeface="Noto Serif Display"/>
                <a:sym typeface="Noto Serif Display"/>
              </a:rPr>
              <a:t>Nâng cao tính trải nghiệm của khách hàng</a:t>
            </a:r>
          </a:p>
          <a:p>
            <a:pPr algn="l" marL="690881" indent="-345440" lvl="1">
              <a:lnSpc>
                <a:spcPts val="6944"/>
              </a:lnSpc>
              <a:buFont typeface="Arial"/>
              <a:buChar char="•"/>
            </a:pPr>
            <a:r>
              <a:rPr lang="en-US" sz="3200">
                <a:solidFill>
                  <a:srgbClr val="FFFFFF"/>
                </a:solidFill>
                <a:latin typeface="Noto Serif Display"/>
                <a:ea typeface="Noto Serif Display"/>
                <a:cs typeface="Noto Serif Display"/>
                <a:sym typeface="Noto Serif Display"/>
              </a:rPr>
              <a:t>Quản lý thanh toán.</a:t>
            </a:r>
          </a:p>
          <a:p>
            <a:pPr algn="l">
              <a:lnSpc>
                <a:spcPts val="5120"/>
              </a:lnSpc>
            </a:pPr>
          </a:p>
        </p:txBody>
      </p:sp>
    </p:spTree>
  </p:cSld>
  <p:clrMapOvr>
    <a:masterClrMapping/>
  </p:clrMapOvr>
  <p:transition spd="fast">
    <p:fade/>
  </p:transition>
</p:sld>
</file>

<file path=ppt/slides/slide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131F40">
                <a:alpha val="100000"/>
              </a:srgbClr>
            </a:gs>
            <a:gs pos="100000">
              <a:srgbClr val="3D6D81">
                <a:alpha val="100000"/>
              </a:srgbClr>
            </a:gs>
          </a:gsLst>
          <a:lin ang="5400000"/>
        </a:gradFill>
      </p:bgPr>
    </p:bg>
    <p:spTree>
      <p:nvGrpSpPr>
        <p:cNvPr id="1" name=""/>
        <p:cNvGrpSpPr/>
        <p:nvPr/>
      </p:nvGrpSpPr>
      <p:grpSpPr>
        <a:xfrm>
          <a:off x="0" y="0"/>
          <a:ext cx="0" cy="0"/>
          <a:chOff x="0" y="0"/>
          <a:chExt cx="0" cy="0"/>
        </a:xfrm>
      </p:grpSpPr>
      <p:sp>
        <p:nvSpPr>
          <p:cNvPr name="Freeform 2" id="2"/>
          <p:cNvSpPr/>
          <p:nvPr/>
        </p:nvSpPr>
        <p:spPr>
          <a:xfrm flipH="false" flipV="false" rot="0">
            <a:off x="705869" y="383037"/>
            <a:ext cx="645663" cy="645663"/>
          </a:xfrm>
          <a:custGeom>
            <a:avLst/>
            <a:gdLst/>
            <a:ahLst/>
            <a:cxnLst/>
            <a:rect r="r" b="b" t="t" l="l"/>
            <a:pathLst>
              <a:path h="645663" w="645663">
                <a:moveTo>
                  <a:pt x="0" y="0"/>
                </a:moveTo>
                <a:lnTo>
                  <a:pt x="645662" y="0"/>
                </a:lnTo>
                <a:lnTo>
                  <a:pt x="645662" y="645663"/>
                </a:lnTo>
                <a:lnTo>
                  <a:pt x="0" y="64566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5990108" y="7290349"/>
            <a:ext cx="1789958" cy="1757413"/>
          </a:xfrm>
          <a:custGeom>
            <a:avLst/>
            <a:gdLst/>
            <a:ahLst/>
            <a:cxnLst/>
            <a:rect r="r" b="b" t="t" l="l"/>
            <a:pathLst>
              <a:path h="1757413" w="1789958">
                <a:moveTo>
                  <a:pt x="0" y="0"/>
                </a:moveTo>
                <a:lnTo>
                  <a:pt x="1789957" y="0"/>
                </a:lnTo>
                <a:lnTo>
                  <a:pt x="1789957" y="1757413"/>
                </a:lnTo>
                <a:lnTo>
                  <a:pt x="0" y="1757413"/>
                </a:lnTo>
                <a:lnTo>
                  <a:pt x="0" y="0"/>
                </a:lnTo>
                <a:close/>
              </a:path>
            </a:pathLst>
          </a:custGeom>
          <a:blipFill>
            <a:blip r:embed="rId4">
              <a:alphaModFix amt="27000"/>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1351531" y="2520142"/>
            <a:ext cx="7295156" cy="703754"/>
          </a:xfrm>
          <a:prstGeom prst="rect">
            <a:avLst/>
          </a:prstGeom>
        </p:spPr>
        <p:txBody>
          <a:bodyPr anchor="t" rtlCol="false" tIns="0" lIns="0" bIns="0" rIns="0">
            <a:spAutoFit/>
          </a:bodyPr>
          <a:lstStyle/>
          <a:p>
            <a:pPr algn="ctr">
              <a:lnSpc>
                <a:spcPts val="5835"/>
              </a:lnSpc>
            </a:pPr>
            <a:r>
              <a:rPr lang="en-US" sz="4168" b="true">
                <a:solidFill>
                  <a:srgbClr val="FFFFFF"/>
                </a:solidFill>
                <a:latin typeface="Noto Serif Display Bold"/>
                <a:ea typeface="Noto Serif Display Bold"/>
                <a:cs typeface="Noto Serif Display Bold"/>
                <a:sym typeface="Noto Serif Display Bold"/>
              </a:rPr>
              <a:t>Các actor của hệ thống</a:t>
            </a:r>
          </a:p>
        </p:txBody>
      </p:sp>
      <p:sp>
        <p:nvSpPr>
          <p:cNvPr name="TextBox 5" id="5"/>
          <p:cNvSpPr txBox="true"/>
          <p:nvPr/>
        </p:nvSpPr>
        <p:spPr>
          <a:xfrm rot="0">
            <a:off x="1791298" y="3800935"/>
            <a:ext cx="14691637" cy="6371590"/>
          </a:xfrm>
          <a:prstGeom prst="rect">
            <a:avLst/>
          </a:prstGeom>
        </p:spPr>
        <p:txBody>
          <a:bodyPr anchor="t" rtlCol="false" tIns="0" lIns="0" bIns="0" rIns="0">
            <a:spAutoFit/>
          </a:bodyPr>
          <a:lstStyle/>
          <a:p>
            <a:pPr algn="l">
              <a:lnSpc>
                <a:spcPts val="7309"/>
              </a:lnSpc>
            </a:pPr>
            <a:r>
              <a:rPr lang="en-US" sz="3399">
                <a:solidFill>
                  <a:srgbClr val="FFFFFF"/>
                </a:solidFill>
                <a:latin typeface="Noto Serif Display"/>
                <a:ea typeface="Noto Serif Display"/>
                <a:cs typeface="Noto Serif Display"/>
                <a:sym typeface="Noto Serif Display"/>
              </a:rPr>
              <a:t>• Actor quản lý hệ thống: quản lý tất cả hệ thống, quản lý đăng nhập vào hệ thống và có thể quản lý nhân viên, quản lý hóa đơn, quản lý hội viên, quản lí sản phẩm, quản lý thiết bị.</a:t>
            </a:r>
          </a:p>
          <a:p>
            <a:pPr algn="l">
              <a:lnSpc>
                <a:spcPts val="7309"/>
              </a:lnSpc>
            </a:pPr>
          </a:p>
          <a:p>
            <a:pPr algn="l">
              <a:lnSpc>
                <a:spcPts val="7309"/>
              </a:lnSpc>
            </a:pPr>
            <a:r>
              <a:rPr lang="en-US" sz="3399">
                <a:solidFill>
                  <a:srgbClr val="FFFFFF"/>
                </a:solidFill>
                <a:latin typeface="Noto Serif Display"/>
                <a:ea typeface="Noto Serif Display"/>
                <a:cs typeface="Noto Serif Display"/>
                <a:sym typeface="Noto Serif Display"/>
              </a:rPr>
              <a:t>• Actor khách hàng: là tác nhân tác động đến sản phẩm (có thể mua sản phẩm ở cửa hàng).</a:t>
            </a:r>
          </a:p>
          <a:p>
            <a:pPr algn="l">
              <a:lnSpc>
                <a:spcPts val="7309"/>
              </a:lnSpc>
            </a:pPr>
          </a:p>
        </p:txBody>
      </p:sp>
      <p:sp>
        <p:nvSpPr>
          <p:cNvPr name="TextBox 6" id="6"/>
          <p:cNvSpPr txBox="true"/>
          <p:nvPr/>
        </p:nvSpPr>
        <p:spPr>
          <a:xfrm rot="0">
            <a:off x="1449304" y="866775"/>
            <a:ext cx="8597644" cy="838202"/>
          </a:xfrm>
          <a:prstGeom prst="rect">
            <a:avLst/>
          </a:prstGeom>
        </p:spPr>
        <p:txBody>
          <a:bodyPr anchor="t" rtlCol="false" tIns="0" lIns="0" bIns="0" rIns="0">
            <a:spAutoFit/>
          </a:bodyPr>
          <a:lstStyle/>
          <a:p>
            <a:pPr algn="ctr">
              <a:lnSpc>
                <a:spcPts val="7199"/>
              </a:lnSpc>
              <a:spcBef>
                <a:spcPct val="0"/>
              </a:spcBef>
            </a:pPr>
            <a:r>
              <a:rPr lang="en-US" b="true" sz="4499">
                <a:solidFill>
                  <a:srgbClr val="FFFFFF"/>
                </a:solidFill>
                <a:latin typeface="Noto Serif Display Bold"/>
                <a:ea typeface="Noto Serif Display Bold"/>
                <a:cs typeface="Noto Serif Display Bold"/>
                <a:sym typeface="Noto Serif Display Bold"/>
              </a:rPr>
              <a:t>II. Phân tích thiết kế hệ thống</a:t>
            </a:r>
          </a:p>
        </p:txBody>
      </p:sp>
    </p:spTree>
  </p:cSld>
  <p:clrMapOvr>
    <a:masterClrMapping/>
  </p:clrMapOvr>
  <p:transition spd="fast">
    <p:wipe dir="l"/>
  </p:transition>
</p:sld>
</file>

<file path=ppt/slides/slide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131F40">
                <a:alpha val="100000"/>
              </a:srgbClr>
            </a:gs>
            <a:gs pos="100000">
              <a:srgbClr val="3D6D81">
                <a:alpha val="100000"/>
              </a:srgbClr>
            </a:gs>
          </a:gsLst>
          <a:lin ang="5400000"/>
        </a:gradFill>
      </p:bgPr>
    </p:bg>
    <p:spTree>
      <p:nvGrpSpPr>
        <p:cNvPr id="1" name=""/>
        <p:cNvGrpSpPr/>
        <p:nvPr/>
      </p:nvGrpSpPr>
      <p:grpSpPr>
        <a:xfrm>
          <a:off x="0" y="0"/>
          <a:ext cx="0" cy="0"/>
          <a:chOff x="0" y="0"/>
          <a:chExt cx="0" cy="0"/>
        </a:xfrm>
      </p:grpSpPr>
      <p:sp>
        <p:nvSpPr>
          <p:cNvPr name="Freeform 2" id="2"/>
          <p:cNvSpPr/>
          <p:nvPr/>
        </p:nvSpPr>
        <p:spPr>
          <a:xfrm flipH="false" flipV="false" rot="0">
            <a:off x="705869" y="383037"/>
            <a:ext cx="645663" cy="645663"/>
          </a:xfrm>
          <a:custGeom>
            <a:avLst/>
            <a:gdLst/>
            <a:ahLst/>
            <a:cxnLst/>
            <a:rect r="r" b="b" t="t" l="l"/>
            <a:pathLst>
              <a:path h="645663" w="645663">
                <a:moveTo>
                  <a:pt x="0" y="0"/>
                </a:moveTo>
                <a:lnTo>
                  <a:pt x="645662" y="0"/>
                </a:lnTo>
                <a:lnTo>
                  <a:pt x="645662" y="645663"/>
                </a:lnTo>
                <a:lnTo>
                  <a:pt x="0" y="64566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5990108" y="7290349"/>
            <a:ext cx="1789958" cy="1757413"/>
          </a:xfrm>
          <a:custGeom>
            <a:avLst/>
            <a:gdLst/>
            <a:ahLst/>
            <a:cxnLst/>
            <a:rect r="r" b="b" t="t" l="l"/>
            <a:pathLst>
              <a:path h="1757413" w="1789958">
                <a:moveTo>
                  <a:pt x="0" y="0"/>
                </a:moveTo>
                <a:lnTo>
                  <a:pt x="1789957" y="0"/>
                </a:lnTo>
                <a:lnTo>
                  <a:pt x="1789957" y="1757413"/>
                </a:lnTo>
                <a:lnTo>
                  <a:pt x="0" y="1757413"/>
                </a:lnTo>
                <a:lnTo>
                  <a:pt x="0" y="0"/>
                </a:lnTo>
                <a:close/>
              </a:path>
            </a:pathLst>
          </a:custGeom>
          <a:blipFill>
            <a:blip r:embed="rId4">
              <a:alphaModFix amt="27000"/>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1351531" y="2520142"/>
            <a:ext cx="7295156" cy="703754"/>
          </a:xfrm>
          <a:prstGeom prst="rect">
            <a:avLst/>
          </a:prstGeom>
        </p:spPr>
        <p:txBody>
          <a:bodyPr anchor="t" rtlCol="false" tIns="0" lIns="0" bIns="0" rIns="0">
            <a:spAutoFit/>
          </a:bodyPr>
          <a:lstStyle/>
          <a:p>
            <a:pPr algn="ctr">
              <a:lnSpc>
                <a:spcPts val="5835"/>
              </a:lnSpc>
            </a:pPr>
            <a:r>
              <a:rPr lang="en-US" sz="4168" b="true">
                <a:solidFill>
                  <a:srgbClr val="FFFFFF"/>
                </a:solidFill>
                <a:latin typeface="Noto Serif Display Bold"/>
                <a:ea typeface="Noto Serif Display Bold"/>
                <a:cs typeface="Noto Serif Display Bold"/>
                <a:sym typeface="Noto Serif Display Bold"/>
              </a:rPr>
              <a:t>Yêu cầu chức năng</a:t>
            </a:r>
          </a:p>
        </p:txBody>
      </p:sp>
      <p:sp>
        <p:nvSpPr>
          <p:cNvPr name="TextBox 5" id="5"/>
          <p:cNvSpPr txBox="true"/>
          <p:nvPr/>
        </p:nvSpPr>
        <p:spPr>
          <a:xfrm rot="0">
            <a:off x="1791298" y="4048585"/>
            <a:ext cx="5547637" cy="580390"/>
          </a:xfrm>
          <a:prstGeom prst="rect">
            <a:avLst/>
          </a:prstGeom>
        </p:spPr>
        <p:txBody>
          <a:bodyPr anchor="t" rtlCol="false" tIns="0" lIns="0" bIns="0" rIns="0">
            <a:spAutoFit/>
          </a:bodyPr>
          <a:lstStyle/>
          <a:p>
            <a:pPr algn="ctr">
              <a:lnSpc>
                <a:spcPts val="4759"/>
              </a:lnSpc>
            </a:pPr>
            <a:r>
              <a:rPr lang="en-US" sz="3399">
                <a:solidFill>
                  <a:srgbClr val="FFFFFF"/>
                </a:solidFill>
                <a:latin typeface="Noto Serif Display"/>
                <a:ea typeface="Noto Serif Display"/>
                <a:cs typeface="Noto Serif Display"/>
                <a:sym typeface="Noto Serif Display"/>
              </a:rPr>
              <a:t>Quản lý thông tin hội viên:</a:t>
            </a:r>
          </a:p>
        </p:txBody>
      </p:sp>
      <p:sp>
        <p:nvSpPr>
          <p:cNvPr name="TextBox 6" id="6"/>
          <p:cNvSpPr txBox="true"/>
          <p:nvPr/>
        </p:nvSpPr>
        <p:spPr>
          <a:xfrm rot="0">
            <a:off x="1351531" y="4390851"/>
            <a:ext cx="8157857" cy="6321933"/>
          </a:xfrm>
          <a:prstGeom prst="rect">
            <a:avLst/>
          </a:prstGeom>
        </p:spPr>
        <p:txBody>
          <a:bodyPr anchor="t" rtlCol="false" tIns="0" lIns="0" bIns="0" rIns="0">
            <a:spAutoFit/>
          </a:bodyPr>
          <a:lstStyle/>
          <a:p>
            <a:pPr algn="l">
              <a:lnSpc>
                <a:spcPts val="6336"/>
              </a:lnSpc>
            </a:pPr>
          </a:p>
          <a:p>
            <a:pPr algn="l" marL="690881" indent="-345440" lvl="1">
              <a:lnSpc>
                <a:spcPts val="6336"/>
              </a:lnSpc>
              <a:buFont typeface="Arial"/>
              <a:buChar char="•"/>
            </a:pPr>
            <a:r>
              <a:rPr lang="en-US" sz="3200">
                <a:solidFill>
                  <a:srgbClr val="FFFFFF"/>
                </a:solidFill>
                <a:latin typeface="Noto Serif Display"/>
                <a:ea typeface="Noto Serif Display"/>
                <a:cs typeface="Noto Serif Display"/>
                <a:sym typeface="Noto Serif Display"/>
              </a:rPr>
              <a:t>Thêm mới hội viên</a:t>
            </a:r>
          </a:p>
          <a:p>
            <a:pPr algn="l" marL="690881" indent="-345440" lvl="1">
              <a:lnSpc>
                <a:spcPts val="6336"/>
              </a:lnSpc>
              <a:buFont typeface="Arial"/>
              <a:buChar char="•"/>
            </a:pPr>
            <a:r>
              <a:rPr lang="en-US" sz="3200">
                <a:solidFill>
                  <a:srgbClr val="FFFFFF"/>
                </a:solidFill>
                <a:latin typeface="Noto Serif Display"/>
                <a:ea typeface="Noto Serif Display"/>
                <a:cs typeface="Noto Serif Display"/>
                <a:sym typeface="Noto Serif Display"/>
              </a:rPr>
              <a:t>Cập nhật thông tin hội viên</a:t>
            </a:r>
          </a:p>
          <a:p>
            <a:pPr algn="l" marL="690881" indent="-345440" lvl="1">
              <a:lnSpc>
                <a:spcPts val="6336"/>
              </a:lnSpc>
              <a:buFont typeface="Arial"/>
              <a:buChar char="•"/>
            </a:pPr>
            <a:r>
              <a:rPr lang="en-US" sz="3200">
                <a:solidFill>
                  <a:srgbClr val="FFFFFF"/>
                </a:solidFill>
                <a:latin typeface="Noto Serif Display"/>
                <a:ea typeface="Noto Serif Display"/>
                <a:cs typeface="Noto Serif Display"/>
                <a:sym typeface="Noto Serif Display"/>
              </a:rPr>
              <a:t>Xóa hội viên</a:t>
            </a:r>
          </a:p>
          <a:p>
            <a:pPr algn="l" marL="690881" indent="-345440" lvl="1">
              <a:lnSpc>
                <a:spcPts val="6336"/>
              </a:lnSpc>
              <a:buFont typeface="Arial"/>
              <a:buChar char="•"/>
            </a:pPr>
            <a:r>
              <a:rPr lang="en-US" sz="3200">
                <a:solidFill>
                  <a:srgbClr val="FFFFFF"/>
                </a:solidFill>
                <a:latin typeface="Noto Serif Display"/>
                <a:ea typeface="Noto Serif Display"/>
                <a:cs typeface="Noto Serif Display"/>
                <a:sym typeface="Noto Serif Display"/>
              </a:rPr>
              <a:t>Tìm kiếm / tra cứu hội viên</a:t>
            </a:r>
          </a:p>
          <a:p>
            <a:pPr algn="l" marL="690881" indent="-345440" lvl="1">
              <a:lnSpc>
                <a:spcPts val="6336"/>
              </a:lnSpc>
              <a:buFont typeface="Arial"/>
              <a:buChar char="•"/>
            </a:pPr>
            <a:r>
              <a:rPr lang="en-US" sz="3200">
                <a:solidFill>
                  <a:srgbClr val="FFFFFF"/>
                </a:solidFill>
                <a:latin typeface="Noto Serif Display"/>
                <a:ea typeface="Noto Serif Display"/>
                <a:cs typeface="Noto Serif Display"/>
                <a:sym typeface="Noto Serif Display"/>
              </a:rPr>
              <a:t>Xem gói dịch vụ đã đăng ký</a:t>
            </a:r>
          </a:p>
          <a:p>
            <a:pPr algn="l">
              <a:lnSpc>
                <a:spcPts val="6336"/>
              </a:lnSpc>
            </a:pPr>
          </a:p>
          <a:p>
            <a:pPr algn="l">
              <a:lnSpc>
                <a:spcPts val="6336"/>
              </a:lnSpc>
            </a:pPr>
          </a:p>
        </p:txBody>
      </p:sp>
      <p:sp>
        <p:nvSpPr>
          <p:cNvPr name="TextBox 7" id="7"/>
          <p:cNvSpPr txBox="true"/>
          <p:nvPr/>
        </p:nvSpPr>
        <p:spPr>
          <a:xfrm rot="0">
            <a:off x="8744460" y="4048585"/>
            <a:ext cx="6242664" cy="580390"/>
          </a:xfrm>
          <a:prstGeom prst="rect">
            <a:avLst/>
          </a:prstGeom>
        </p:spPr>
        <p:txBody>
          <a:bodyPr anchor="t" rtlCol="false" tIns="0" lIns="0" bIns="0" rIns="0">
            <a:spAutoFit/>
          </a:bodyPr>
          <a:lstStyle/>
          <a:p>
            <a:pPr algn="ctr">
              <a:lnSpc>
                <a:spcPts val="4759"/>
              </a:lnSpc>
            </a:pPr>
            <a:r>
              <a:rPr lang="en-US" sz="3399">
                <a:solidFill>
                  <a:srgbClr val="FFFFFF"/>
                </a:solidFill>
                <a:latin typeface="Noto Serif Display"/>
                <a:ea typeface="Noto Serif Display"/>
                <a:cs typeface="Noto Serif Display"/>
                <a:sym typeface="Noto Serif Display"/>
              </a:rPr>
              <a:t>Quản lý thiết bị phòng gym</a:t>
            </a:r>
          </a:p>
        </p:txBody>
      </p:sp>
      <p:sp>
        <p:nvSpPr>
          <p:cNvPr name="TextBox 8" id="8"/>
          <p:cNvSpPr txBox="true"/>
          <p:nvPr/>
        </p:nvSpPr>
        <p:spPr>
          <a:xfrm rot="0">
            <a:off x="8744460" y="4962525"/>
            <a:ext cx="9035606" cy="3600196"/>
          </a:xfrm>
          <a:prstGeom prst="rect">
            <a:avLst/>
          </a:prstGeom>
        </p:spPr>
        <p:txBody>
          <a:bodyPr anchor="t" rtlCol="false" tIns="0" lIns="0" bIns="0" rIns="0">
            <a:spAutoFit/>
          </a:bodyPr>
          <a:lstStyle/>
          <a:p>
            <a:pPr algn="l">
              <a:lnSpc>
                <a:spcPts val="5792"/>
              </a:lnSpc>
            </a:pPr>
          </a:p>
          <a:p>
            <a:pPr algn="l" marL="690881" indent="-345440" lvl="1">
              <a:lnSpc>
                <a:spcPts val="5792"/>
              </a:lnSpc>
              <a:buFont typeface="Arial"/>
              <a:buChar char="•"/>
            </a:pPr>
            <a:r>
              <a:rPr lang="en-US" sz="3200">
                <a:solidFill>
                  <a:srgbClr val="FFFFFF"/>
                </a:solidFill>
                <a:latin typeface="Noto Serif Display"/>
                <a:ea typeface="Noto Serif Display"/>
                <a:cs typeface="Noto Serif Display"/>
                <a:sym typeface="Noto Serif Display"/>
              </a:rPr>
              <a:t>Thêm/cập nhật/xóa thiết bị</a:t>
            </a:r>
          </a:p>
          <a:p>
            <a:pPr algn="l" marL="690881" indent="-345440" lvl="1">
              <a:lnSpc>
                <a:spcPts val="5792"/>
              </a:lnSpc>
              <a:buFont typeface="Arial"/>
              <a:buChar char="•"/>
            </a:pPr>
            <a:r>
              <a:rPr lang="en-US" sz="3200">
                <a:solidFill>
                  <a:srgbClr val="FFFFFF"/>
                </a:solidFill>
                <a:latin typeface="Noto Serif Display"/>
                <a:ea typeface="Noto Serif Display"/>
                <a:cs typeface="Noto Serif Display"/>
                <a:sym typeface="Noto Serif Display"/>
              </a:rPr>
              <a:t>Ghi nhận tình trạng thiết bị</a:t>
            </a:r>
          </a:p>
          <a:p>
            <a:pPr algn="l" marL="690881" indent="-345440" lvl="1">
              <a:lnSpc>
                <a:spcPts val="5792"/>
              </a:lnSpc>
              <a:buFont typeface="Arial"/>
              <a:buChar char="•"/>
            </a:pPr>
            <a:r>
              <a:rPr lang="en-US" sz="3200">
                <a:solidFill>
                  <a:srgbClr val="FFFFFF"/>
                </a:solidFill>
                <a:latin typeface="Noto Serif Display"/>
                <a:ea typeface="Noto Serif Display"/>
                <a:cs typeface="Noto Serif Display"/>
                <a:sym typeface="Noto Serif Display"/>
              </a:rPr>
              <a:t>Lên lịch bảo trì, sửa chữa</a:t>
            </a:r>
          </a:p>
          <a:p>
            <a:pPr algn="l">
              <a:lnSpc>
                <a:spcPts val="5792"/>
              </a:lnSpc>
            </a:pPr>
          </a:p>
        </p:txBody>
      </p:sp>
      <p:sp>
        <p:nvSpPr>
          <p:cNvPr name="TextBox 9" id="9"/>
          <p:cNvSpPr txBox="true"/>
          <p:nvPr/>
        </p:nvSpPr>
        <p:spPr>
          <a:xfrm rot="0">
            <a:off x="1449304" y="866775"/>
            <a:ext cx="8597644" cy="838202"/>
          </a:xfrm>
          <a:prstGeom prst="rect">
            <a:avLst/>
          </a:prstGeom>
        </p:spPr>
        <p:txBody>
          <a:bodyPr anchor="t" rtlCol="false" tIns="0" lIns="0" bIns="0" rIns="0">
            <a:spAutoFit/>
          </a:bodyPr>
          <a:lstStyle/>
          <a:p>
            <a:pPr algn="ctr">
              <a:lnSpc>
                <a:spcPts val="7199"/>
              </a:lnSpc>
              <a:spcBef>
                <a:spcPct val="0"/>
              </a:spcBef>
            </a:pPr>
            <a:r>
              <a:rPr lang="en-US" b="true" sz="4499">
                <a:solidFill>
                  <a:srgbClr val="FFFFFF"/>
                </a:solidFill>
                <a:latin typeface="Noto Serif Display Bold"/>
                <a:ea typeface="Noto Serif Display Bold"/>
                <a:cs typeface="Noto Serif Display Bold"/>
                <a:sym typeface="Noto Serif Display Bold"/>
              </a:rPr>
              <a:t>II. Phân tích thiết kế hệ thống</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131F40">
                <a:alpha val="100000"/>
              </a:srgbClr>
            </a:gs>
            <a:gs pos="100000">
              <a:srgbClr val="3D6D81">
                <a:alpha val="100000"/>
              </a:srgbClr>
            </a:gs>
          </a:gsLst>
          <a:lin ang="5400000"/>
        </a:gradFill>
      </p:bgPr>
    </p:bg>
    <p:spTree>
      <p:nvGrpSpPr>
        <p:cNvPr id="1" name=""/>
        <p:cNvGrpSpPr/>
        <p:nvPr/>
      </p:nvGrpSpPr>
      <p:grpSpPr>
        <a:xfrm>
          <a:off x="0" y="0"/>
          <a:ext cx="0" cy="0"/>
          <a:chOff x="0" y="0"/>
          <a:chExt cx="0" cy="0"/>
        </a:xfrm>
      </p:grpSpPr>
      <p:sp>
        <p:nvSpPr>
          <p:cNvPr name="Freeform 2" id="2"/>
          <p:cNvSpPr/>
          <p:nvPr/>
        </p:nvSpPr>
        <p:spPr>
          <a:xfrm flipH="false" flipV="false" rot="0">
            <a:off x="705869" y="383037"/>
            <a:ext cx="645663" cy="645663"/>
          </a:xfrm>
          <a:custGeom>
            <a:avLst/>
            <a:gdLst/>
            <a:ahLst/>
            <a:cxnLst/>
            <a:rect r="r" b="b" t="t" l="l"/>
            <a:pathLst>
              <a:path h="645663" w="645663">
                <a:moveTo>
                  <a:pt x="0" y="0"/>
                </a:moveTo>
                <a:lnTo>
                  <a:pt x="645662" y="0"/>
                </a:lnTo>
                <a:lnTo>
                  <a:pt x="645662" y="645663"/>
                </a:lnTo>
                <a:lnTo>
                  <a:pt x="0" y="64566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351531" y="933450"/>
            <a:ext cx="7295156" cy="828849"/>
          </a:xfrm>
          <a:prstGeom prst="rect">
            <a:avLst/>
          </a:prstGeom>
        </p:spPr>
        <p:txBody>
          <a:bodyPr anchor="t" rtlCol="false" tIns="0" lIns="0" bIns="0" rIns="0">
            <a:spAutoFit/>
          </a:bodyPr>
          <a:lstStyle/>
          <a:p>
            <a:pPr algn="ctr">
              <a:lnSpc>
                <a:spcPts val="6815"/>
              </a:lnSpc>
            </a:pPr>
            <a:r>
              <a:rPr lang="en-US" sz="4868" b="true">
                <a:solidFill>
                  <a:srgbClr val="FFFFFF"/>
                </a:solidFill>
                <a:latin typeface="Noto Serif Display Bold"/>
                <a:ea typeface="Noto Serif Display Bold"/>
                <a:cs typeface="Noto Serif Display Bold"/>
                <a:sym typeface="Noto Serif Display Bold"/>
              </a:rPr>
              <a:t>Yêu cầu chức năng</a:t>
            </a:r>
          </a:p>
        </p:txBody>
      </p:sp>
      <p:sp>
        <p:nvSpPr>
          <p:cNvPr name="TextBox 4" id="4"/>
          <p:cNvSpPr txBox="true"/>
          <p:nvPr/>
        </p:nvSpPr>
        <p:spPr>
          <a:xfrm rot="0">
            <a:off x="1351531" y="2192569"/>
            <a:ext cx="8157857" cy="3154680"/>
          </a:xfrm>
          <a:prstGeom prst="rect">
            <a:avLst/>
          </a:prstGeom>
        </p:spPr>
        <p:txBody>
          <a:bodyPr anchor="t" rtlCol="false" tIns="0" lIns="0" bIns="0" rIns="0">
            <a:spAutoFit/>
          </a:bodyPr>
          <a:lstStyle/>
          <a:p>
            <a:pPr algn="l">
              <a:lnSpc>
                <a:spcPts val="5120"/>
              </a:lnSpc>
            </a:pPr>
            <a:r>
              <a:rPr lang="en-US" sz="3200">
                <a:solidFill>
                  <a:srgbClr val="FFFFFF"/>
                </a:solidFill>
                <a:latin typeface="Noto Serif Display"/>
                <a:ea typeface="Noto Serif Display"/>
                <a:cs typeface="Noto Serif Display"/>
                <a:sym typeface="Noto Serif Display"/>
              </a:rPr>
              <a:t>Quản Lý Sản Phẩm</a:t>
            </a:r>
          </a:p>
          <a:p>
            <a:pPr algn="l" marL="690881" indent="-345440" lvl="1">
              <a:lnSpc>
                <a:spcPts val="5120"/>
              </a:lnSpc>
              <a:buFont typeface="Arial"/>
              <a:buChar char="•"/>
            </a:pPr>
            <a:r>
              <a:rPr lang="en-US" sz="3200">
                <a:solidFill>
                  <a:srgbClr val="FFFFFF"/>
                </a:solidFill>
                <a:latin typeface="Noto Serif Display"/>
                <a:ea typeface="Noto Serif Display"/>
                <a:cs typeface="Noto Serif Display"/>
                <a:sym typeface="Noto Serif Display"/>
              </a:rPr>
              <a:t> </a:t>
            </a:r>
            <a:r>
              <a:rPr lang="en-US" sz="3200">
                <a:solidFill>
                  <a:srgbClr val="FFFFFF"/>
                </a:solidFill>
                <a:latin typeface="Noto Serif Display"/>
                <a:ea typeface="Noto Serif Display"/>
                <a:cs typeface="Noto Serif Display"/>
                <a:sym typeface="Noto Serif Display"/>
              </a:rPr>
              <a:t>Thêm/cập nhật/xóa thiết bị</a:t>
            </a:r>
          </a:p>
          <a:p>
            <a:pPr algn="l" marL="690881" indent="-345440" lvl="1">
              <a:lnSpc>
                <a:spcPts val="5120"/>
              </a:lnSpc>
              <a:buFont typeface="Arial"/>
              <a:buChar char="•"/>
            </a:pPr>
            <a:r>
              <a:rPr lang="en-US" sz="3200">
                <a:solidFill>
                  <a:srgbClr val="FFFFFF"/>
                </a:solidFill>
                <a:latin typeface="Noto Serif Display"/>
                <a:ea typeface="Noto Serif Display"/>
                <a:cs typeface="Noto Serif Display"/>
                <a:sym typeface="Noto Serif Display"/>
              </a:rPr>
              <a:t>Ghi nhận tình trạng sản phẩm</a:t>
            </a:r>
          </a:p>
          <a:p>
            <a:pPr algn="l">
              <a:lnSpc>
                <a:spcPts val="5120"/>
              </a:lnSpc>
            </a:pPr>
          </a:p>
          <a:p>
            <a:pPr algn="l">
              <a:lnSpc>
                <a:spcPts val="4480"/>
              </a:lnSpc>
            </a:pPr>
          </a:p>
        </p:txBody>
      </p:sp>
      <p:sp>
        <p:nvSpPr>
          <p:cNvPr name="TextBox 5" id="5"/>
          <p:cNvSpPr txBox="true"/>
          <p:nvPr/>
        </p:nvSpPr>
        <p:spPr>
          <a:xfrm rot="0">
            <a:off x="9144000" y="2192569"/>
            <a:ext cx="8157857" cy="3802380"/>
          </a:xfrm>
          <a:prstGeom prst="rect">
            <a:avLst/>
          </a:prstGeom>
        </p:spPr>
        <p:txBody>
          <a:bodyPr anchor="t" rtlCol="false" tIns="0" lIns="0" bIns="0" rIns="0">
            <a:spAutoFit/>
          </a:bodyPr>
          <a:lstStyle/>
          <a:p>
            <a:pPr algn="l">
              <a:lnSpc>
                <a:spcPts val="5120"/>
              </a:lnSpc>
            </a:pPr>
            <a:r>
              <a:rPr lang="en-US" sz="3200">
                <a:solidFill>
                  <a:srgbClr val="FFFFFF"/>
                </a:solidFill>
                <a:latin typeface="Noto Serif Display"/>
                <a:ea typeface="Noto Serif Display"/>
                <a:cs typeface="Noto Serif Display"/>
                <a:sym typeface="Noto Serif Display"/>
              </a:rPr>
              <a:t>Quản lý nhân viên</a:t>
            </a:r>
          </a:p>
          <a:p>
            <a:pPr algn="l" marL="690881" indent="-345440" lvl="1">
              <a:lnSpc>
                <a:spcPts val="5120"/>
              </a:lnSpc>
              <a:buFont typeface="Arial"/>
              <a:buChar char="•"/>
            </a:pPr>
            <a:r>
              <a:rPr lang="en-US" sz="3200">
                <a:solidFill>
                  <a:srgbClr val="FFFFFF"/>
                </a:solidFill>
                <a:latin typeface="Noto Serif Display"/>
                <a:ea typeface="Noto Serif Display"/>
                <a:cs typeface="Noto Serif Display"/>
                <a:sym typeface="Noto Serif Display"/>
              </a:rPr>
              <a:t>Thêm / cập nhật / xóa nhân viên</a:t>
            </a:r>
          </a:p>
          <a:p>
            <a:pPr algn="l" marL="690881" indent="-345440" lvl="1">
              <a:lnSpc>
                <a:spcPts val="5120"/>
              </a:lnSpc>
              <a:buFont typeface="Arial"/>
              <a:buChar char="•"/>
            </a:pPr>
            <a:r>
              <a:rPr lang="en-US" sz="3200">
                <a:solidFill>
                  <a:srgbClr val="FFFFFF"/>
                </a:solidFill>
                <a:latin typeface="Noto Serif Display"/>
                <a:ea typeface="Noto Serif Display"/>
                <a:cs typeface="Noto Serif Display"/>
                <a:sym typeface="Noto Serif Display"/>
              </a:rPr>
              <a:t>Theo dõi tình trạng nhân sự</a:t>
            </a:r>
          </a:p>
          <a:p>
            <a:pPr algn="l">
              <a:lnSpc>
                <a:spcPts val="5120"/>
              </a:lnSpc>
            </a:pPr>
          </a:p>
          <a:p>
            <a:pPr algn="l">
              <a:lnSpc>
                <a:spcPts val="5120"/>
              </a:lnSpc>
            </a:pPr>
          </a:p>
          <a:p>
            <a:pPr algn="l">
              <a:lnSpc>
                <a:spcPts val="4480"/>
              </a:lnSpc>
            </a:pPr>
          </a:p>
        </p:txBody>
      </p:sp>
      <p:sp>
        <p:nvSpPr>
          <p:cNvPr name="TextBox 6" id="6"/>
          <p:cNvSpPr txBox="true"/>
          <p:nvPr/>
        </p:nvSpPr>
        <p:spPr>
          <a:xfrm rot="0">
            <a:off x="1351531" y="5019675"/>
            <a:ext cx="11579527" cy="5097780"/>
          </a:xfrm>
          <a:prstGeom prst="rect">
            <a:avLst/>
          </a:prstGeom>
        </p:spPr>
        <p:txBody>
          <a:bodyPr anchor="t" rtlCol="false" tIns="0" lIns="0" bIns="0" rIns="0">
            <a:spAutoFit/>
          </a:bodyPr>
          <a:lstStyle/>
          <a:p>
            <a:pPr algn="l">
              <a:lnSpc>
                <a:spcPts val="5120"/>
              </a:lnSpc>
            </a:pPr>
            <a:r>
              <a:rPr lang="en-US" sz="3200">
                <a:solidFill>
                  <a:srgbClr val="FFFFFF"/>
                </a:solidFill>
                <a:latin typeface="Noto Serif Display"/>
                <a:ea typeface="Noto Serif Display"/>
                <a:cs typeface="Noto Serif Display"/>
                <a:sym typeface="Noto Serif Display"/>
              </a:rPr>
              <a:t>Quản Lý Khách Hàng</a:t>
            </a:r>
          </a:p>
          <a:p>
            <a:pPr algn="l" marL="690881" indent="-345440" lvl="1">
              <a:lnSpc>
                <a:spcPts val="5120"/>
              </a:lnSpc>
              <a:buFont typeface="Arial"/>
              <a:buChar char="•"/>
            </a:pPr>
            <a:r>
              <a:rPr lang="en-US" sz="3200">
                <a:solidFill>
                  <a:srgbClr val="FFFFFF"/>
                </a:solidFill>
                <a:latin typeface="Noto Serif Display"/>
                <a:ea typeface="Noto Serif Display"/>
                <a:cs typeface="Noto Serif Display"/>
                <a:sym typeface="Noto Serif Display"/>
              </a:rPr>
              <a:t>Thêm / cập nhật / xóa thông tin khách hàng</a:t>
            </a:r>
          </a:p>
          <a:p>
            <a:pPr algn="l" marL="690881" indent="-345440" lvl="1">
              <a:lnSpc>
                <a:spcPts val="5120"/>
              </a:lnSpc>
              <a:buFont typeface="Arial"/>
              <a:buChar char="•"/>
            </a:pPr>
            <a:r>
              <a:rPr lang="en-US" sz="3200">
                <a:solidFill>
                  <a:srgbClr val="FFFFFF"/>
                </a:solidFill>
                <a:latin typeface="Noto Serif Display"/>
                <a:ea typeface="Noto Serif Display"/>
                <a:cs typeface="Noto Serif Display"/>
                <a:sym typeface="Noto Serif Display"/>
              </a:rPr>
              <a:t>Ghi nhận đơn mua sản phẩm thực phẩm chức năng</a:t>
            </a:r>
          </a:p>
          <a:p>
            <a:pPr algn="l" marL="690881" indent="-345440" lvl="1">
              <a:lnSpc>
                <a:spcPts val="5120"/>
              </a:lnSpc>
              <a:buFont typeface="Arial"/>
              <a:buChar char="•"/>
            </a:pPr>
            <a:r>
              <a:rPr lang="en-US" sz="3200">
                <a:solidFill>
                  <a:srgbClr val="FFFFFF"/>
                </a:solidFill>
                <a:latin typeface="Noto Serif Display"/>
                <a:ea typeface="Noto Serif Display"/>
                <a:cs typeface="Noto Serif Display"/>
                <a:sym typeface="Noto Serif Display"/>
              </a:rPr>
              <a:t>Theo dõi lịch sử mua hàng của từng khách</a:t>
            </a:r>
          </a:p>
          <a:p>
            <a:pPr algn="l" marL="690881" indent="-345440" lvl="1">
              <a:lnSpc>
                <a:spcPts val="5120"/>
              </a:lnSpc>
              <a:buFont typeface="Arial"/>
              <a:buChar char="•"/>
            </a:pPr>
            <a:r>
              <a:rPr lang="en-US" sz="3200">
                <a:solidFill>
                  <a:srgbClr val="FFFFFF"/>
                </a:solidFill>
                <a:latin typeface="Noto Serif Display"/>
                <a:ea typeface="Noto Serif Display"/>
                <a:cs typeface="Noto Serif Display"/>
                <a:sym typeface="Noto Serif Display"/>
              </a:rPr>
              <a:t>Quản lý thông tin liên hệ để chăm sóc khách hàng</a:t>
            </a:r>
          </a:p>
          <a:p>
            <a:pPr algn="l">
              <a:lnSpc>
                <a:spcPts val="5120"/>
              </a:lnSpc>
            </a:pPr>
          </a:p>
          <a:p>
            <a:pPr algn="l">
              <a:lnSpc>
                <a:spcPts val="5120"/>
              </a:lnSpc>
            </a:pPr>
          </a:p>
          <a:p>
            <a:pPr algn="l">
              <a:lnSpc>
                <a:spcPts val="4480"/>
              </a:lnSpc>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131F40">
                <a:alpha val="100000"/>
              </a:srgbClr>
            </a:gs>
            <a:gs pos="100000">
              <a:srgbClr val="3D6D81">
                <a:alpha val="100000"/>
              </a:srgbClr>
            </a:gs>
          </a:gsLst>
          <a:lin ang="5400000"/>
        </a:gradFill>
      </p:bgPr>
    </p:bg>
    <p:spTree>
      <p:nvGrpSpPr>
        <p:cNvPr id="1" name=""/>
        <p:cNvGrpSpPr/>
        <p:nvPr/>
      </p:nvGrpSpPr>
      <p:grpSpPr>
        <a:xfrm>
          <a:off x="0" y="0"/>
          <a:ext cx="0" cy="0"/>
          <a:chOff x="0" y="0"/>
          <a:chExt cx="0" cy="0"/>
        </a:xfrm>
      </p:grpSpPr>
      <p:sp>
        <p:nvSpPr>
          <p:cNvPr name="Freeform 2" id="2"/>
          <p:cNvSpPr/>
          <p:nvPr/>
        </p:nvSpPr>
        <p:spPr>
          <a:xfrm flipH="false" flipV="false" rot="0">
            <a:off x="705869" y="383037"/>
            <a:ext cx="645663" cy="645663"/>
          </a:xfrm>
          <a:custGeom>
            <a:avLst/>
            <a:gdLst/>
            <a:ahLst/>
            <a:cxnLst/>
            <a:rect r="r" b="b" t="t" l="l"/>
            <a:pathLst>
              <a:path h="645663" w="645663">
                <a:moveTo>
                  <a:pt x="0" y="0"/>
                </a:moveTo>
                <a:lnTo>
                  <a:pt x="645662" y="0"/>
                </a:lnTo>
                <a:lnTo>
                  <a:pt x="645662" y="645663"/>
                </a:lnTo>
                <a:lnTo>
                  <a:pt x="0" y="64566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5990108" y="7290349"/>
            <a:ext cx="1789958" cy="1757413"/>
          </a:xfrm>
          <a:custGeom>
            <a:avLst/>
            <a:gdLst/>
            <a:ahLst/>
            <a:cxnLst/>
            <a:rect r="r" b="b" t="t" l="l"/>
            <a:pathLst>
              <a:path h="1757413" w="1789958">
                <a:moveTo>
                  <a:pt x="0" y="0"/>
                </a:moveTo>
                <a:lnTo>
                  <a:pt x="1789957" y="0"/>
                </a:lnTo>
                <a:lnTo>
                  <a:pt x="1789957" y="1757413"/>
                </a:lnTo>
                <a:lnTo>
                  <a:pt x="0" y="1757413"/>
                </a:lnTo>
                <a:lnTo>
                  <a:pt x="0" y="0"/>
                </a:lnTo>
                <a:close/>
              </a:path>
            </a:pathLst>
          </a:custGeom>
          <a:blipFill>
            <a:blip r:embed="rId4">
              <a:alphaModFix amt="27000"/>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1351531" y="933450"/>
            <a:ext cx="7295156" cy="828849"/>
          </a:xfrm>
          <a:prstGeom prst="rect">
            <a:avLst/>
          </a:prstGeom>
        </p:spPr>
        <p:txBody>
          <a:bodyPr anchor="t" rtlCol="false" tIns="0" lIns="0" bIns="0" rIns="0">
            <a:spAutoFit/>
          </a:bodyPr>
          <a:lstStyle/>
          <a:p>
            <a:pPr algn="ctr">
              <a:lnSpc>
                <a:spcPts val="6815"/>
              </a:lnSpc>
            </a:pPr>
            <a:r>
              <a:rPr lang="en-US" sz="4868" b="true">
                <a:solidFill>
                  <a:srgbClr val="FFFFFF"/>
                </a:solidFill>
                <a:latin typeface="Noto Serif Display Bold"/>
                <a:ea typeface="Noto Serif Display Bold"/>
                <a:cs typeface="Noto Serif Display Bold"/>
                <a:sym typeface="Noto Serif Display Bold"/>
              </a:rPr>
              <a:t>Yêu cầu chức năng</a:t>
            </a:r>
          </a:p>
        </p:txBody>
      </p:sp>
      <p:sp>
        <p:nvSpPr>
          <p:cNvPr name="TextBox 5" id="5"/>
          <p:cNvSpPr txBox="true"/>
          <p:nvPr/>
        </p:nvSpPr>
        <p:spPr>
          <a:xfrm rot="0">
            <a:off x="1738135" y="2259706"/>
            <a:ext cx="5547637" cy="580390"/>
          </a:xfrm>
          <a:prstGeom prst="rect">
            <a:avLst/>
          </a:prstGeom>
        </p:spPr>
        <p:txBody>
          <a:bodyPr anchor="t" rtlCol="false" tIns="0" lIns="0" bIns="0" rIns="0">
            <a:spAutoFit/>
          </a:bodyPr>
          <a:lstStyle/>
          <a:p>
            <a:pPr algn="ctr">
              <a:lnSpc>
                <a:spcPts val="4759"/>
              </a:lnSpc>
            </a:pPr>
            <a:r>
              <a:rPr lang="en-US" sz="3399">
                <a:solidFill>
                  <a:srgbClr val="FFFFFF"/>
                </a:solidFill>
                <a:latin typeface="Noto Serif Display"/>
                <a:ea typeface="Noto Serif Display"/>
                <a:cs typeface="Noto Serif Display"/>
                <a:sym typeface="Noto Serif Display"/>
              </a:rPr>
              <a:t>Quản Lý Doanh Thu:</a:t>
            </a:r>
          </a:p>
        </p:txBody>
      </p:sp>
      <p:sp>
        <p:nvSpPr>
          <p:cNvPr name="TextBox 6" id="6"/>
          <p:cNvSpPr txBox="true"/>
          <p:nvPr/>
        </p:nvSpPr>
        <p:spPr>
          <a:xfrm rot="0">
            <a:off x="1903414" y="2021119"/>
            <a:ext cx="8157857" cy="5211953"/>
          </a:xfrm>
          <a:prstGeom prst="rect">
            <a:avLst/>
          </a:prstGeom>
        </p:spPr>
        <p:txBody>
          <a:bodyPr anchor="t" rtlCol="false" tIns="0" lIns="0" bIns="0" rIns="0">
            <a:spAutoFit/>
          </a:bodyPr>
          <a:lstStyle/>
          <a:p>
            <a:pPr algn="l">
              <a:lnSpc>
                <a:spcPts val="6976"/>
              </a:lnSpc>
            </a:pPr>
          </a:p>
          <a:p>
            <a:pPr algn="l" marL="690881" indent="-345440" lvl="1">
              <a:lnSpc>
                <a:spcPts val="6976"/>
              </a:lnSpc>
              <a:buFont typeface="Arial"/>
              <a:buChar char="•"/>
            </a:pPr>
            <a:r>
              <a:rPr lang="en-US" sz="3200">
                <a:solidFill>
                  <a:srgbClr val="FFFFFF"/>
                </a:solidFill>
                <a:latin typeface="Noto Serif Display"/>
                <a:ea typeface="Noto Serif Display"/>
                <a:cs typeface="Noto Serif Display"/>
                <a:sym typeface="Noto Serif Display"/>
              </a:rPr>
              <a:t>G</a:t>
            </a:r>
            <a:r>
              <a:rPr lang="en-US" sz="3200">
                <a:solidFill>
                  <a:srgbClr val="FFFFFF"/>
                </a:solidFill>
                <a:latin typeface="Noto Serif Display"/>
                <a:ea typeface="Noto Serif Display"/>
                <a:cs typeface="Noto Serif Display"/>
                <a:sym typeface="Noto Serif Display"/>
              </a:rPr>
              <a:t>hi nhận thanh toán và hóa đơn</a:t>
            </a:r>
          </a:p>
          <a:p>
            <a:pPr algn="l" marL="690881" indent="-345440" lvl="1">
              <a:lnSpc>
                <a:spcPts val="6976"/>
              </a:lnSpc>
              <a:buFont typeface="Arial"/>
              <a:buChar char="•"/>
            </a:pPr>
            <a:r>
              <a:rPr lang="en-US" sz="3200">
                <a:solidFill>
                  <a:srgbClr val="FFFFFF"/>
                </a:solidFill>
                <a:latin typeface="Noto Serif Display"/>
                <a:ea typeface="Noto Serif Display"/>
                <a:cs typeface="Noto Serif Display"/>
                <a:sym typeface="Noto Serif Display"/>
              </a:rPr>
              <a:t>Thống kê doanh thu theo thời gian </a:t>
            </a:r>
          </a:p>
          <a:p>
            <a:pPr algn="l" marL="690881" indent="-345440" lvl="1">
              <a:lnSpc>
                <a:spcPts val="6976"/>
              </a:lnSpc>
              <a:buFont typeface="Arial"/>
              <a:buChar char="•"/>
            </a:pPr>
            <a:r>
              <a:rPr lang="en-US" sz="3200">
                <a:solidFill>
                  <a:srgbClr val="FFFFFF"/>
                </a:solidFill>
                <a:latin typeface="Noto Serif Display"/>
                <a:ea typeface="Noto Serif Display"/>
                <a:cs typeface="Noto Serif Display"/>
                <a:sym typeface="Noto Serif Display"/>
              </a:rPr>
              <a:t>Báo cáo tài chính và xuất dữ liệu</a:t>
            </a:r>
          </a:p>
          <a:p>
            <a:pPr algn="l">
              <a:lnSpc>
                <a:spcPts val="6976"/>
              </a:lnSpc>
            </a:pPr>
          </a:p>
          <a:p>
            <a:pPr algn="l">
              <a:lnSpc>
                <a:spcPts val="6976"/>
              </a:lnSpc>
            </a:pPr>
          </a:p>
        </p:txBody>
      </p:sp>
      <p:sp>
        <p:nvSpPr>
          <p:cNvPr name="TextBox 7" id="7"/>
          <p:cNvSpPr txBox="true"/>
          <p:nvPr/>
        </p:nvSpPr>
        <p:spPr>
          <a:xfrm rot="0">
            <a:off x="9507623" y="2259706"/>
            <a:ext cx="6242664" cy="580390"/>
          </a:xfrm>
          <a:prstGeom prst="rect">
            <a:avLst/>
          </a:prstGeom>
        </p:spPr>
        <p:txBody>
          <a:bodyPr anchor="t" rtlCol="false" tIns="0" lIns="0" bIns="0" rIns="0">
            <a:spAutoFit/>
          </a:bodyPr>
          <a:lstStyle/>
          <a:p>
            <a:pPr algn="ctr">
              <a:lnSpc>
                <a:spcPts val="4759"/>
              </a:lnSpc>
            </a:pPr>
            <a:r>
              <a:rPr lang="en-US" sz="3399">
                <a:solidFill>
                  <a:srgbClr val="FFFFFF"/>
                </a:solidFill>
                <a:latin typeface="Noto Serif Display"/>
                <a:ea typeface="Noto Serif Display"/>
                <a:cs typeface="Noto Serif Display"/>
                <a:sym typeface="Noto Serif Display"/>
              </a:rPr>
              <a:t>Quản lý Gói Tập</a:t>
            </a:r>
          </a:p>
        </p:txBody>
      </p:sp>
      <p:sp>
        <p:nvSpPr>
          <p:cNvPr name="TextBox 8" id="8"/>
          <p:cNvSpPr txBox="true"/>
          <p:nvPr/>
        </p:nvSpPr>
        <p:spPr>
          <a:xfrm rot="0">
            <a:off x="9507623" y="2202556"/>
            <a:ext cx="9035606" cy="2552065"/>
          </a:xfrm>
          <a:prstGeom prst="rect">
            <a:avLst/>
          </a:prstGeom>
        </p:spPr>
        <p:txBody>
          <a:bodyPr anchor="t" rtlCol="false" tIns="0" lIns="0" bIns="0" rIns="0">
            <a:spAutoFit/>
          </a:bodyPr>
          <a:lstStyle/>
          <a:p>
            <a:pPr algn="l">
              <a:lnSpc>
                <a:spcPts val="5120"/>
              </a:lnSpc>
            </a:pPr>
          </a:p>
          <a:p>
            <a:pPr algn="l" marL="690881" indent="-345440" lvl="1">
              <a:lnSpc>
                <a:spcPts val="5120"/>
              </a:lnSpc>
              <a:buFont typeface="Arial"/>
              <a:buChar char="•"/>
            </a:pPr>
            <a:r>
              <a:rPr lang="en-US" sz="3200">
                <a:solidFill>
                  <a:srgbClr val="FFFFFF"/>
                </a:solidFill>
                <a:latin typeface="Noto Serif Display"/>
                <a:ea typeface="Noto Serif Display"/>
                <a:cs typeface="Noto Serif Display"/>
                <a:sym typeface="Noto Serif Display"/>
              </a:rPr>
              <a:t>Gi</a:t>
            </a:r>
            <a:r>
              <a:rPr lang="en-US" sz="3200">
                <a:solidFill>
                  <a:srgbClr val="FFFFFF"/>
                </a:solidFill>
                <a:latin typeface="Noto Serif Display"/>
                <a:ea typeface="Noto Serif Display"/>
                <a:cs typeface="Noto Serif Display"/>
                <a:sym typeface="Noto Serif Display"/>
              </a:rPr>
              <a:t>a hạn gói tập cho hội viên</a:t>
            </a:r>
          </a:p>
          <a:p>
            <a:pPr algn="l" marL="690881" indent="-345440" lvl="1">
              <a:lnSpc>
                <a:spcPts val="5120"/>
              </a:lnSpc>
              <a:buFont typeface="Arial"/>
              <a:buChar char="•"/>
            </a:pPr>
            <a:r>
              <a:rPr lang="en-US" sz="3200">
                <a:solidFill>
                  <a:srgbClr val="FFFFFF"/>
                </a:solidFill>
                <a:latin typeface="Noto Serif Display"/>
                <a:ea typeface="Noto Serif Display"/>
                <a:cs typeface="Noto Serif Display"/>
                <a:sym typeface="Noto Serif Display"/>
              </a:rPr>
              <a:t>Lọc gói tập </a:t>
            </a:r>
          </a:p>
          <a:p>
            <a:pPr algn="l">
              <a:lnSpc>
                <a:spcPts val="5120"/>
              </a:lnSpc>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131F40">
                <a:alpha val="100000"/>
              </a:srgbClr>
            </a:gs>
            <a:gs pos="100000">
              <a:srgbClr val="3D6D81">
                <a:alpha val="100000"/>
              </a:srgbClr>
            </a:gs>
          </a:gsLst>
          <a:lin ang="5400000"/>
        </a:gradFill>
      </p:bgPr>
    </p:bg>
    <p:spTree>
      <p:nvGrpSpPr>
        <p:cNvPr id="1" name=""/>
        <p:cNvGrpSpPr/>
        <p:nvPr/>
      </p:nvGrpSpPr>
      <p:grpSpPr>
        <a:xfrm>
          <a:off x="0" y="0"/>
          <a:ext cx="0" cy="0"/>
          <a:chOff x="0" y="0"/>
          <a:chExt cx="0" cy="0"/>
        </a:xfrm>
      </p:grpSpPr>
      <p:sp>
        <p:nvSpPr>
          <p:cNvPr name="Freeform 2" id="2"/>
          <p:cNvSpPr/>
          <p:nvPr/>
        </p:nvSpPr>
        <p:spPr>
          <a:xfrm flipH="false" flipV="false" rot="0">
            <a:off x="705869" y="383037"/>
            <a:ext cx="645663" cy="645663"/>
          </a:xfrm>
          <a:custGeom>
            <a:avLst/>
            <a:gdLst/>
            <a:ahLst/>
            <a:cxnLst/>
            <a:rect r="r" b="b" t="t" l="l"/>
            <a:pathLst>
              <a:path h="645663" w="645663">
                <a:moveTo>
                  <a:pt x="0" y="0"/>
                </a:moveTo>
                <a:lnTo>
                  <a:pt x="645662" y="0"/>
                </a:lnTo>
                <a:lnTo>
                  <a:pt x="645662" y="645663"/>
                </a:lnTo>
                <a:lnTo>
                  <a:pt x="0" y="64566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351531" y="347346"/>
            <a:ext cx="8586804" cy="828849"/>
          </a:xfrm>
          <a:prstGeom prst="rect">
            <a:avLst/>
          </a:prstGeom>
        </p:spPr>
        <p:txBody>
          <a:bodyPr anchor="t" rtlCol="false" tIns="0" lIns="0" bIns="0" rIns="0">
            <a:spAutoFit/>
          </a:bodyPr>
          <a:lstStyle/>
          <a:p>
            <a:pPr algn="ctr">
              <a:lnSpc>
                <a:spcPts val="6815"/>
              </a:lnSpc>
            </a:pPr>
            <a:r>
              <a:rPr lang="en-US" sz="4868" b="true">
                <a:solidFill>
                  <a:srgbClr val="FFFFFF"/>
                </a:solidFill>
                <a:latin typeface="Noto Serif Display Bold"/>
                <a:ea typeface="Noto Serif Display Bold"/>
                <a:cs typeface="Noto Serif Display Bold"/>
                <a:sym typeface="Noto Serif Display Bold"/>
              </a:rPr>
              <a:t>Yêu cầu phi chức năng</a:t>
            </a:r>
          </a:p>
        </p:txBody>
      </p:sp>
      <p:sp>
        <p:nvSpPr>
          <p:cNvPr name="TextBox 4" id="4"/>
          <p:cNvSpPr txBox="true"/>
          <p:nvPr/>
        </p:nvSpPr>
        <p:spPr>
          <a:xfrm rot="0">
            <a:off x="877472" y="1488210"/>
            <a:ext cx="6110296" cy="580390"/>
          </a:xfrm>
          <a:prstGeom prst="rect">
            <a:avLst/>
          </a:prstGeom>
        </p:spPr>
        <p:txBody>
          <a:bodyPr anchor="t" rtlCol="false" tIns="0" lIns="0" bIns="0" rIns="0">
            <a:spAutoFit/>
          </a:bodyPr>
          <a:lstStyle/>
          <a:p>
            <a:pPr algn="ctr">
              <a:lnSpc>
                <a:spcPts val="4759"/>
              </a:lnSpc>
            </a:pPr>
            <a:r>
              <a:rPr lang="en-US" sz="3399" b="true">
                <a:solidFill>
                  <a:srgbClr val="FFFFFF"/>
                </a:solidFill>
                <a:latin typeface="Noto Serif Display Bold"/>
                <a:ea typeface="Noto Serif Display Bold"/>
                <a:cs typeface="Noto Serif Display Bold"/>
                <a:sym typeface="Noto Serif Display Bold"/>
              </a:rPr>
              <a:t>Hiệu suất (Performance)</a:t>
            </a:r>
          </a:p>
        </p:txBody>
      </p:sp>
      <p:sp>
        <p:nvSpPr>
          <p:cNvPr name="TextBox 5" id="5"/>
          <p:cNvSpPr txBox="true"/>
          <p:nvPr/>
        </p:nvSpPr>
        <p:spPr>
          <a:xfrm rot="0">
            <a:off x="1028700" y="2195791"/>
            <a:ext cx="15522295" cy="1649651"/>
          </a:xfrm>
          <a:prstGeom prst="rect">
            <a:avLst/>
          </a:prstGeom>
        </p:spPr>
        <p:txBody>
          <a:bodyPr anchor="t" rtlCol="false" tIns="0" lIns="0" bIns="0" rIns="0">
            <a:spAutoFit/>
          </a:bodyPr>
          <a:lstStyle/>
          <a:p>
            <a:pPr algn="l" marL="599458" indent="-299729" lvl="1">
              <a:lnSpc>
                <a:spcPts val="4442"/>
              </a:lnSpc>
              <a:buFont typeface="Arial"/>
              <a:buChar char="•"/>
            </a:pPr>
            <a:r>
              <a:rPr lang="en-US" sz="2776">
                <a:solidFill>
                  <a:srgbClr val="FFFFFF"/>
                </a:solidFill>
                <a:latin typeface="Noto Serif Display"/>
                <a:ea typeface="Noto Serif Display"/>
                <a:cs typeface="Noto Serif Display"/>
                <a:sym typeface="Noto Serif Display"/>
              </a:rPr>
              <a:t>Hệ thống phải phản hồi các thao tác thêm, sửa, xóa sản phẩm nhanh </a:t>
            </a:r>
          </a:p>
          <a:p>
            <a:pPr algn="l" marL="599458" indent="-299729" lvl="1">
              <a:lnSpc>
                <a:spcPts val="4442"/>
              </a:lnSpc>
              <a:buFont typeface="Arial"/>
              <a:buChar char="•"/>
            </a:pPr>
            <a:r>
              <a:rPr lang="en-US" sz="2776">
                <a:solidFill>
                  <a:srgbClr val="FFFFFF"/>
                </a:solidFill>
                <a:latin typeface="Noto Serif Display"/>
                <a:ea typeface="Noto Serif Display"/>
                <a:cs typeface="Noto Serif Display"/>
                <a:sym typeface="Noto Serif Display"/>
              </a:rPr>
              <a:t>Tìm kiếm sản phẩm theo tên hoặc mã phải trả kết quả ngay lập tức với cơ sở dữ liệu lớn.</a:t>
            </a:r>
          </a:p>
          <a:p>
            <a:pPr algn="l">
              <a:lnSpc>
                <a:spcPts val="4442"/>
              </a:lnSpc>
            </a:pPr>
          </a:p>
        </p:txBody>
      </p:sp>
      <p:sp>
        <p:nvSpPr>
          <p:cNvPr name="TextBox 6" id="6"/>
          <p:cNvSpPr txBox="true"/>
          <p:nvPr/>
        </p:nvSpPr>
        <p:spPr>
          <a:xfrm rot="0">
            <a:off x="1351531" y="4001716"/>
            <a:ext cx="4030266" cy="580390"/>
          </a:xfrm>
          <a:prstGeom prst="rect">
            <a:avLst/>
          </a:prstGeom>
        </p:spPr>
        <p:txBody>
          <a:bodyPr anchor="t" rtlCol="false" tIns="0" lIns="0" bIns="0" rIns="0">
            <a:spAutoFit/>
          </a:bodyPr>
          <a:lstStyle/>
          <a:p>
            <a:pPr algn="ctr">
              <a:lnSpc>
                <a:spcPts val="4759"/>
              </a:lnSpc>
            </a:pPr>
            <a:r>
              <a:rPr lang="en-US" sz="3399" b="true">
                <a:solidFill>
                  <a:srgbClr val="FFFFFF"/>
                </a:solidFill>
                <a:latin typeface="Noto Serif Display Bold"/>
                <a:ea typeface="Noto Serif Display Bold"/>
                <a:cs typeface="Noto Serif Display Bold"/>
                <a:sym typeface="Noto Serif Display Bold"/>
              </a:rPr>
              <a:t>Bảo mật (Security)</a:t>
            </a:r>
          </a:p>
        </p:txBody>
      </p:sp>
      <p:sp>
        <p:nvSpPr>
          <p:cNvPr name="TextBox 7" id="7"/>
          <p:cNvSpPr txBox="true"/>
          <p:nvPr/>
        </p:nvSpPr>
        <p:spPr>
          <a:xfrm rot="0">
            <a:off x="1028700" y="4700279"/>
            <a:ext cx="17461220" cy="1702578"/>
          </a:xfrm>
          <a:prstGeom prst="rect">
            <a:avLst/>
          </a:prstGeom>
        </p:spPr>
        <p:txBody>
          <a:bodyPr anchor="t" rtlCol="false" tIns="0" lIns="0" bIns="0" rIns="0">
            <a:spAutoFit/>
          </a:bodyPr>
          <a:lstStyle/>
          <a:p>
            <a:pPr algn="l" marL="617407" indent="-308704" lvl="1">
              <a:lnSpc>
                <a:spcPts val="4575"/>
              </a:lnSpc>
              <a:buFont typeface="Arial"/>
              <a:buChar char="•"/>
            </a:pPr>
            <a:r>
              <a:rPr lang="en-US" sz="2859">
                <a:solidFill>
                  <a:srgbClr val="FFFFFF"/>
                </a:solidFill>
                <a:latin typeface="Noto Serif Display"/>
                <a:ea typeface="Noto Serif Display"/>
                <a:cs typeface="Noto Serif Display"/>
                <a:sym typeface="Noto Serif Display"/>
              </a:rPr>
              <a:t>Hệ thống yêu cầu đăng nhập bảo mật cho admin với mật khẩu mạnh.</a:t>
            </a:r>
          </a:p>
          <a:p>
            <a:pPr algn="l" marL="617407" indent="-308704" lvl="1">
              <a:lnSpc>
                <a:spcPts val="4575"/>
              </a:lnSpc>
              <a:buFont typeface="Arial"/>
              <a:buChar char="•"/>
            </a:pPr>
            <a:r>
              <a:rPr lang="en-US" sz="2859">
                <a:solidFill>
                  <a:srgbClr val="FFFFFF"/>
                </a:solidFill>
                <a:latin typeface="Noto Serif Display"/>
                <a:ea typeface="Noto Serif Display"/>
                <a:cs typeface="Noto Serif Display"/>
                <a:sym typeface="Noto Serif Display"/>
              </a:rPr>
              <a:t>Có thể tích hợp xác thực 2 bước (2FA)</a:t>
            </a:r>
            <a:r>
              <a:rPr lang="en-US" sz="2859">
                <a:solidFill>
                  <a:srgbClr val="FFFFFF"/>
                </a:solidFill>
                <a:latin typeface="Noto Serif Display"/>
                <a:ea typeface="Noto Serif Display"/>
                <a:cs typeface="Noto Serif Display"/>
                <a:sym typeface="Noto Serif Display"/>
              </a:rPr>
              <a:t> để tăng cường an toàn.</a:t>
            </a:r>
          </a:p>
          <a:p>
            <a:pPr algn="l" marL="617407" indent="-308704" lvl="1">
              <a:lnSpc>
                <a:spcPts val="4575"/>
              </a:lnSpc>
              <a:buFont typeface="Arial"/>
              <a:buChar char="•"/>
            </a:pPr>
            <a:r>
              <a:rPr lang="en-US" sz="2859">
                <a:solidFill>
                  <a:srgbClr val="FFFFFF"/>
                </a:solidFill>
                <a:latin typeface="Noto Serif Display"/>
                <a:ea typeface="Noto Serif Display"/>
                <a:cs typeface="Noto Serif Display"/>
                <a:sym typeface="Noto Serif Display"/>
              </a:rPr>
              <a:t>Không cần phân quyền phức tạp vì chỉ có 1 người dùng chính.</a:t>
            </a:r>
          </a:p>
        </p:txBody>
      </p:sp>
      <p:sp>
        <p:nvSpPr>
          <p:cNvPr name="TextBox 8" id="8"/>
          <p:cNvSpPr txBox="true"/>
          <p:nvPr/>
        </p:nvSpPr>
        <p:spPr>
          <a:xfrm rot="0">
            <a:off x="1397400" y="7437588"/>
            <a:ext cx="5070439" cy="580390"/>
          </a:xfrm>
          <a:prstGeom prst="rect">
            <a:avLst/>
          </a:prstGeom>
        </p:spPr>
        <p:txBody>
          <a:bodyPr anchor="t" rtlCol="false" tIns="0" lIns="0" bIns="0" rIns="0">
            <a:spAutoFit/>
          </a:bodyPr>
          <a:lstStyle/>
          <a:p>
            <a:pPr algn="ctr">
              <a:lnSpc>
                <a:spcPts val="4759"/>
              </a:lnSpc>
            </a:pPr>
            <a:r>
              <a:rPr lang="en-US" sz="3399" b="true">
                <a:solidFill>
                  <a:srgbClr val="FFFFFF"/>
                </a:solidFill>
                <a:latin typeface="Noto Serif Display Bold"/>
                <a:ea typeface="Noto Serif Display Bold"/>
                <a:cs typeface="Noto Serif Display Bold"/>
                <a:sym typeface="Noto Serif Display Bold"/>
              </a:rPr>
              <a:t>Khả dụng (Availability)</a:t>
            </a:r>
          </a:p>
        </p:txBody>
      </p:sp>
      <p:sp>
        <p:nvSpPr>
          <p:cNvPr name="TextBox 9" id="9"/>
          <p:cNvSpPr txBox="true"/>
          <p:nvPr/>
        </p:nvSpPr>
        <p:spPr>
          <a:xfrm rot="0">
            <a:off x="1028700" y="8170799"/>
            <a:ext cx="14296231" cy="525526"/>
          </a:xfrm>
          <a:prstGeom prst="rect">
            <a:avLst/>
          </a:prstGeom>
        </p:spPr>
        <p:txBody>
          <a:bodyPr anchor="t" rtlCol="false" tIns="0" lIns="0" bIns="0" rIns="0">
            <a:spAutoFit/>
          </a:bodyPr>
          <a:lstStyle/>
          <a:p>
            <a:pPr algn="l" marL="600203" indent="-300101" lvl="1">
              <a:lnSpc>
                <a:spcPts val="4448"/>
              </a:lnSpc>
              <a:buFont typeface="Arial"/>
              <a:buChar char="•"/>
            </a:pPr>
            <a:r>
              <a:rPr lang="en-US" sz="2780">
                <a:solidFill>
                  <a:srgbClr val="FFFFFF"/>
                </a:solidFill>
                <a:latin typeface="Noto Serif Display"/>
                <a:ea typeface="Noto Serif Display"/>
                <a:cs typeface="Noto Serif Display"/>
                <a:sym typeface="Noto Serif Display"/>
              </a:rPr>
              <a:t>Giao diện thiết kế đơn giản, dễ thao tác và trực quan cho 1 người dùng nội bộ.</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DAGiico8mCY</dc:identifier>
  <dcterms:modified xsi:type="dcterms:W3CDTF">2011-08-01T06:04:30Z</dcterms:modified>
  <cp:revision>1</cp:revision>
  <dc:title>Blue Modern AI Technology Presentation</dc:title>
</cp:coreProperties>
</file>